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4"/>
  </p:notesMasterIdLst>
  <p:sldIdLst>
    <p:sldId id="389" r:id="rId2"/>
    <p:sldId id="287" r:id="rId3"/>
    <p:sldId id="306" r:id="rId4"/>
    <p:sldId id="388" r:id="rId5"/>
    <p:sldId id="415" r:id="rId6"/>
    <p:sldId id="390" r:id="rId7"/>
    <p:sldId id="413" r:id="rId8"/>
    <p:sldId id="391" r:id="rId9"/>
    <p:sldId id="392" r:id="rId10"/>
    <p:sldId id="414" r:id="rId11"/>
    <p:sldId id="416" r:id="rId12"/>
    <p:sldId id="419" r:id="rId13"/>
    <p:sldId id="393" r:id="rId14"/>
    <p:sldId id="444" r:id="rId15"/>
    <p:sldId id="417" r:id="rId16"/>
    <p:sldId id="394" r:id="rId17"/>
    <p:sldId id="396" r:id="rId18"/>
    <p:sldId id="397" r:id="rId19"/>
    <p:sldId id="398" r:id="rId20"/>
    <p:sldId id="399" r:id="rId21"/>
    <p:sldId id="401" r:id="rId22"/>
    <p:sldId id="403" r:id="rId23"/>
    <p:sldId id="404" r:id="rId24"/>
    <p:sldId id="405" r:id="rId25"/>
    <p:sldId id="406" r:id="rId26"/>
    <p:sldId id="407" r:id="rId27"/>
    <p:sldId id="408" r:id="rId28"/>
    <p:sldId id="409" r:id="rId29"/>
    <p:sldId id="410" r:id="rId30"/>
    <p:sldId id="418" r:id="rId31"/>
    <p:sldId id="420" r:id="rId32"/>
    <p:sldId id="422" r:id="rId33"/>
    <p:sldId id="424" r:id="rId34"/>
    <p:sldId id="425" r:id="rId35"/>
    <p:sldId id="426" r:id="rId36"/>
    <p:sldId id="427" r:id="rId37"/>
    <p:sldId id="428" r:id="rId38"/>
    <p:sldId id="429" r:id="rId39"/>
    <p:sldId id="430" r:id="rId40"/>
    <p:sldId id="431" r:id="rId41"/>
    <p:sldId id="432" r:id="rId42"/>
    <p:sldId id="433" r:id="rId43"/>
    <p:sldId id="434" r:id="rId44"/>
    <p:sldId id="435" r:id="rId45"/>
    <p:sldId id="436" r:id="rId46"/>
    <p:sldId id="437" r:id="rId47"/>
    <p:sldId id="438" r:id="rId48"/>
    <p:sldId id="439" r:id="rId49"/>
    <p:sldId id="440" r:id="rId50"/>
    <p:sldId id="441" r:id="rId51"/>
    <p:sldId id="442" r:id="rId52"/>
    <p:sldId id="44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C1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23" autoAdjust="0"/>
    <p:restoredTop sz="86379" autoAdjust="0"/>
  </p:normalViewPr>
  <p:slideViewPr>
    <p:cSldViewPr>
      <p:cViewPr varScale="1">
        <p:scale>
          <a:sx n="69" d="100"/>
          <a:sy n="69" d="100"/>
        </p:scale>
        <p:origin x="772" y="16"/>
      </p:cViewPr>
      <p:guideLst>
        <p:guide orient="horz" pos="2160"/>
        <p:guide pos="2880"/>
      </p:guideLst>
    </p:cSldViewPr>
  </p:slideViewPr>
  <p:outlineViewPr>
    <p:cViewPr>
      <p:scale>
        <a:sx n="33" d="100"/>
        <a:sy n="33" d="100"/>
      </p:scale>
      <p:origin x="42" y="1047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5F1C71-8E03-4F53-A00E-855347A49319}"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94501C3-5889-4893-940C-B000D8DCCE7B}">
      <dgm:prSet phldrT="[Text]"/>
      <dgm:spPr>
        <a:solidFill>
          <a:schemeClr val="bg1"/>
        </a:solidFill>
        <a:ln>
          <a:solidFill>
            <a:schemeClr val="tx1"/>
          </a:solidFill>
        </a:ln>
      </dgm:spPr>
      <dgm:t>
        <a:bodyPr/>
        <a:lstStyle/>
        <a:p>
          <a:r>
            <a:rPr lang="en-US" b="0" dirty="0">
              <a:ln>
                <a:solidFill>
                  <a:sysClr val="windowText" lastClr="000000"/>
                </a:solidFill>
              </a:ln>
              <a:solidFill>
                <a:schemeClr val="tx1"/>
              </a:solidFill>
              <a:latin typeface="Arial" pitchFamily="34" charset="0"/>
              <a:cs typeface="Arial" pitchFamily="34" charset="0"/>
            </a:rPr>
            <a:t>Proposed theories: alternative traits for a </a:t>
          </a:r>
          <a:r>
            <a:rPr lang="en-US" b="0">
              <a:ln>
                <a:solidFill>
                  <a:sysClr val="windowText" lastClr="000000"/>
                </a:solidFill>
              </a:ln>
              <a:solidFill>
                <a:schemeClr val="tx1"/>
              </a:solidFill>
              <a:latin typeface="Arial" pitchFamily="34" charset="0"/>
              <a:cs typeface="Arial" pitchFamily="34" charset="0"/>
            </a:rPr>
            <a:t>key individual behavior</a:t>
          </a:r>
          <a:endParaRPr lang="en-US" b="0" dirty="0">
            <a:ln>
              <a:solidFill>
                <a:sysClr val="windowText" lastClr="000000"/>
              </a:solidFill>
            </a:ln>
            <a:solidFill>
              <a:schemeClr val="tx1"/>
            </a:solidFill>
            <a:latin typeface="Arial" pitchFamily="34" charset="0"/>
            <a:cs typeface="Arial" pitchFamily="34" charset="0"/>
          </a:endParaRPr>
        </a:p>
      </dgm:t>
    </dgm:pt>
    <dgm:pt modelId="{46947E6F-6E24-4584-BF4F-1300495F1644}" type="parTrans" cxnId="{B5D52B61-FF31-4334-8CD2-3CB05577EE15}">
      <dgm:prSet/>
      <dgm:spPr/>
      <dgm:t>
        <a:bodyPr/>
        <a:lstStyle/>
        <a:p>
          <a:endParaRPr lang="en-US" b="0">
            <a:latin typeface="Arial" pitchFamily="34" charset="0"/>
            <a:cs typeface="Arial" pitchFamily="34" charset="0"/>
          </a:endParaRPr>
        </a:p>
      </dgm:t>
    </dgm:pt>
    <dgm:pt modelId="{FE91A13F-2001-4657-ACE8-23BA2331778B}" type="sibTrans" cxnId="{B5D52B61-FF31-4334-8CD2-3CB05577EE15}">
      <dgm:prSet/>
      <dgm:spPr>
        <a:ln w="76200">
          <a:tailEnd type="triangle"/>
        </a:ln>
      </dgm:spPr>
      <dgm:t>
        <a:bodyPr/>
        <a:lstStyle/>
        <a:p>
          <a:endParaRPr lang="en-US" b="0" dirty="0">
            <a:latin typeface="Arial" pitchFamily="34" charset="0"/>
            <a:cs typeface="Arial" pitchFamily="34" charset="0"/>
          </a:endParaRPr>
        </a:p>
      </dgm:t>
    </dgm:pt>
    <dgm:pt modelId="{283F58D1-7360-4D20-89DC-B7F9A1AE9299}">
      <dgm:prSet phldrT="[Text]"/>
      <dgm:spPr>
        <a:solidFill>
          <a:schemeClr val="bg1"/>
        </a:solidFill>
        <a:ln>
          <a:solidFill>
            <a:schemeClr val="tx1"/>
          </a:solidFill>
        </a:ln>
      </dgm:spPr>
      <dgm:t>
        <a:bodyPr/>
        <a:lstStyle/>
        <a:p>
          <a:r>
            <a:rPr lang="en-US" b="0">
              <a:ln>
                <a:solidFill>
                  <a:sysClr val="windowText" lastClr="000000"/>
                </a:solidFill>
              </a:ln>
              <a:solidFill>
                <a:schemeClr val="tx1"/>
              </a:solidFill>
              <a:latin typeface="Arial" pitchFamily="34" charset="0"/>
              <a:cs typeface="Arial" pitchFamily="34" charset="0"/>
            </a:rPr>
            <a:t>IBM</a:t>
          </a:r>
          <a:endParaRPr lang="en-US" b="0" dirty="0">
            <a:ln>
              <a:solidFill>
                <a:sysClr val="windowText" lastClr="000000"/>
              </a:solidFill>
            </a:ln>
            <a:solidFill>
              <a:schemeClr val="tx1"/>
            </a:solidFill>
            <a:latin typeface="Arial" pitchFamily="34" charset="0"/>
            <a:cs typeface="Arial" pitchFamily="34" charset="0"/>
          </a:endParaRPr>
        </a:p>
      </dgm:t>
    </dgm:pt>
    <dgm:pt modelId="{A9162C9E-7993-4341-BBE7-FD9ABFEEF832}" type="parTrans" cxnId="{638CABAE-37B9-4F9D-8938-C3150FB9A988}">
      <dgm:prSet/>
      <dgm:spPr/>
      <dgm:t>
        <a:bodyPr/>
        <a:lstStyle/>
        <a:p>
          <a:endParaRPr lang="en-US" b="0">
            <a:latin typeface="Arial" pitchFamily="34" charset="0"/>
            <a:cs typeface="Arial" pitchFamily="34" charset="0"/>
          </a:endParaRPr>
        </a:p>
      </dgm:t>
    </dgm:pt>
    <dgm:pt modelId="{13593DCE-4F46-4FF1-9558-FB50E54939C3}" type="sibTrans" cxnId="{638CABAE-37B9-4F9D-8938-C3150FB9A988}">
      <dgm:prSet/>
      <dgm:spPr>
        <a:ln w="76200">
          <a:tailEnd type="triangle"/>
        </a:ln>
      </dgm:spPr>
      <dgm:t>
        <a:bodyPr/>
        <a:lstStyle/>
        <a:p>
          <a:endParaRPr lang="en-US" b="0" dirty="0">
            <a:latin typeface="Arial" pitchFamily="34" charset="0"/>
            <a:cs typeface="Arial" pitchFamily="34" charset="0"/>
          </a:endParaRPr>
        </a:p>
      </dgm:t>
    </dgm:pt>
    <dgm:pt modelId="{3968B0F0-C8D6-4617-A03B-8621FE39CBE6}">
      <dgm:prSet phldrT="[Text]"/>
      <dgm:spPr>
        <a:solidFill>
          <a:schemeClr val="bg1"/>
        </a:solidFill>
        <a:ln>
          <a:solidFill>
            <a:schemeClr val="tx1"/>
          </a:solidFill>
        </a:ln>
      </dgm:spPr>
      <dgm:t>
        <a:bodyPr/>
        <a:lstStyle/>
        <a:p>
          <a:r>
            <a:rPr lang="en-US" b="0" dirty="0">
              <a:ln>
                <a:solidFill>
                  <a:sysClr val="windowText" lastClr="000000"/>
                </a:solidFill>
              </a:ln>
              <a:solidFill>
                <a:schemeClr val="tx1"/>
              </a:solidFill>
              <a:latin typeface="Arial" pitchFamily="34" charset="0"/>
              <a:cs typeface="Arial" pitchFamily="34" charset="0"/>
            </a:rPr>
            <a:t>How well </a:t>
          </a:r>
          <a:r>
            <a:rPr lang="en-US" b="0">
              <a:ln>
                <a:solidFill>
                  <a:sysClr val="windowText" lastClr="000000"/>
                </a:solidFill>
              </a:ln>
              <a:solidFill>
                <a:schemeClr val="tx1"/>
              </a:solidFill>
              <a:latin typeface="Arial" pitchFamily="34" charset="0"/>
              <a:cs typeface="Arial" pitchFamily="34" charset="0"/>
            </a:rPr>
            <a:t>does IBM </a:t>
          </a:r>
          <a:r>
            <a:rPr lang="en-US" b="0" dirty="0">
              <a:ln>
                <a:solidFill>
                  <a:sysClr val="windowText" lastClr="000000"/>
                </a:solidFill>
              </a:ln>
              <a:solidFill>
                <a:schemeClr val="tx1"/>
              </a:solidFill>
              <a:latin typeface="Arial" pitchFamily="34" charset="0"/>
              <a:cs typeface="Arial" pitchFamily="34" charset="0"/>
            </a:rPr>
            <a:t>reproduce observed patterns?</a:t>
          </a:r>
        </a:p>
      </dgm:t>
    </dgm:pt>
    <dgm:pt modelId="{ACD0AB84-78B8-4521-B0C3-B9B1CD18E659}" type="parTrans" cxnId="{6A718D73-B9DD-48DB-A14B-17AA20D13DDE}">
      <dgm:prSet/>
      <dgm:spPr/>
      <dgm:t>
        <a:bodyPr/>
        <a:lstStyle/>
        <a:p>
          <a:endParaRPr lang="en-US" b="0">
            <a:latin typeface="Arial" pitchFamily="34" charset="0"/>
            <a:cs typeface="Arial" pitchFamily="34" charset="0"/>
          </a:endParaRPr>
        </a:p>
      </dgm:t>
    </dgm:pt>
    <dgm:pt modelId="{64ACA80A-A039-4044-9084-1C69F1907F91}" type="sibTrans" cxnId="{6A718D73-B9DD-48DB-A14B-17AA20D13DDE}">
      <dgm:prSet/>
      <dgm:spPr>
        <a:ln w="76200">
          <a:headEnd type="none" w="med" len="med"/>
          <a:tailEnd type="triangle" w="med" len="med"/>
        </a:ln>
      </dgm:spPr>
      <dgm:t>
        <a:bodyPr/>
        <a:lstStyle/>
        <a:p>
          <a:endParaRPr lang="en-US" b="0" dirty="0">
            <a:latin typeface="Arial" pitchFamily="34" charset="0"/>
            <a:cs typeface="Arial" pitchFamily="34" charset="0"/>
          </a:endParaRPr>
        </a:p>
      </dgm:t>
    </dgm:pt>
    <dgm:pt modelId="{135EC229-BCBC-4A6B-9F05-9F5AC7C3FD4E}">
      <dgm:prSet phldrT="[Text]"/>
      <dgm:spPr>
        <a:solidFill>
          <a:schemeClr val="bg1"/>
        </a:solidFill>
        <a:ln>
          <a:solidFill>
            <a:schemeClr val="tx1"/>
          </a:solidFill>
        </a:ln>
      </dgm:spPr>
      <dgm:t>
        <a:bodyPr/>
        <a:lstStyle/>
        <a:p>
          <a:r>
            <a:rPr lang="en-US" b="0" dirty="0">
              <a:ln>
                <a:solidFill>
                  <a:sysClr val="windowText" lastClr="000000"/>
                </a:solidFill>
              </a:ln>
              <a:solidFill>
                <a:schemeClr val="tx1"/>
              </a:solidFill>
              <a:effectLst/>
              <a:latin typeface="Arial" pitchFamily="34" charset="0"/>
              <a:cs typeface="Arial" pitchFamily="34" charset="0"/>
            </a:rPr>
            <a:t>Empirical literature, research</a:t>
          </a:r>
        </a:p>
      </dgm:t>
    </dgm:pt>
    <dgm:pt modelId="{C93318F9-89C2-4F93-AE68-AE22D027B39F}" type="parTrans" cxnId="{AE1494AE-7108-4775-82CF-F3B6227D27BC}">
      <dgm:prSet/>
      <dgm:spPr/>
      <dgm:t>
        <a:bodyPr/>
        <a:lstStyle/>
        <a:p>
          <a:endParaRPr lang="en-US" b="0">
            <a:latin typeface="Arial" pitchFamily="34" charset="0"/>
            <a:cs typeface="Arial" pitchFamily="34" charset="0"/>
          </a:endParaRPr>
        </a:p>
      </dgm:t>
    </dgm:pt>
    <dgm:pt modelId="{E261F35A-D5C6-4917-8EF6-2039A8B6CD29}" type="sibTrans" cxnId="{AE1494AE-7108-4775-82CF-F3B6227D27BC}">
      <dgm:prSet/>
      <dgm:spPr>
        <a:ln w="76200">
          <a:headEnd type="none"/>
          <a:tailEnd type="triangle"/>
        </a:ln>
      </dgm:spPr>
      <dgm:t>
        <a:bodyPr/>
        <a:lstStyle/>
        <a:p>
          <a:endParaRPr lang="en-US" b="0" dirty="0">
            <a:latin typeface="Arial" pitchFamily="34" charset="0"/>
            <a:cs typeface="Arial" pitchFamily="34" charset="0"/>
          </a:endParaRPr>
        </a:p>
      </dgm:t>
    </dgm:pt>
    <dgm:pt modelId="{8D3E73AD-88A0-4FE1-BAE8-A88609083F4F}" type="pres">
      <dgm:prSet presAssocID="{A85F1C71-8E03-4F53-A00E-855347A49319}" presName="cycle" presStyleCnt="0">
        <dgm:presLayoutVars>
          <dgm:dir/>
          <dgm:resizeHandles val="exact"/>
        </dgm:presLayoutVars>
      </dgm:prSet>
      <dgm:spPr/>
    </dgm:pt>
    <dgm:pt modelId="{401E1A59-B4F2-4AFA-ABF1-4EC4F810F9ED}" type="pres">
      <dgm:prSet presAssocID="{B94501C3-5889-4893-940C-B000D8DCCE7B}" presName="node" presStyleLbl="node1" presStyleIdx="0" presStyleCnt="4" custScaleY="83419">
        <dgm:presLayoutVars>
          <dgm:bulletEnabled val="1"/>
        </dgm:presLayoutVars>
      </dgm:prSet>
      <dgm:spPr/>
    </dgm:pt>
    <dgm:pt modelId="{6A465566-228E-45F0-808E-A6106A4E8EC1}" type="pres">
      <dgm:prSet presAssocID="{B94501C3-5889-4893-940C-B000D8DCCE7B}" presName="spNode" presStyleCnt="0"/>
      <dgm:spPr/>
    </dgm:pt>
    <dgm:pt modelId="{E94A6942-0305-44BF-B6E0-5E97E7A899C5}" type="pres">
      <dgm:prSet presAssocID="{FE91A13F-2001-4657-ACE8-23BA2331778B}" presName="sibTrans" presStyleLbl="sibTrans1D1" presStyleIdx="0" presStyleCnt="4"/>
      <dgm:spPr/>
    </dgm:pt>
    <dgm:pt modelId="{32B255C4-F64D-447D-8051-E59F2EAF9E87}" type="pres">
      <dgm:prSet presAssocID="{283F58D1-7360-4D20-89DC-B7F9A1AE9299}" presName="node" presStyleLbl="node1" presStyleIdx="1" presStyleCnt="4" custScaleX="60456" custScaleY="77129" custRadScaleRad="121691" custRadScaleInc="-3068">
        <dgm:presLayoutVars>
          <dgm:bulletEnabled val="1"/>
        </dgm:presLayoutVars>
      </dgm:prSet>
      <dgm:spPr>
        <a:prstGeom prst="can">
          <a:avLst/>
        </a:prstGeom>
      </dgm:spPr>
    </dgm:pt>
    <dgm:pt modelId="{F7900350-7DB5-423C-8F6A-72598B15497B}" type="pres">
      <dgm:prSet presAssocID="{283F58D1-7360-4D20-89DC-B7F9A1AE9299}" presName="spNode" presStyleCnt="0"/>
      <dgm:spPr/>
    </dgm:pt>
    <dgm:pt modelId="{71D0A458-23F9-4014-9F85-BE8C9CEAE939}" type="pres">
      <dgm:prSet presAssocID="{13593DCE-4F46-4FF1-9558-FB50E54939C3}" presName="sibTrans" presStyleLbl="sibTrans1D1" presStyleIdx="1" presStyleCnt="4"/>
      <dgm:spPr/>
    </dgm:pt>
    <dgm:pt modelId="{4A97FAB1-E118-4211-85B5-951BB1479384}" type="pres">
      <dgm:prSet presAssocID="{3968B0F0-C8D6-4617-A03B-8621FE39CBE6}" presName="node" presStyleLbl="node1" presStyleIdx="2" presStyleCnt="4" custScaleY="72664">
        <dgm:presLayoutVars>
          <dgm:bulletEnabled val="1"/>
        </dgm:presLayoutVars>
      </dgm:prSet>
      <dgm:spPr/>
    </dgm:pt>
    <dgm:pt modelId="{24659891-1892-4565-B69A-4A174EF9C592}" type="pres">
      <dgm:prSet presAssocID="{3968B0F0-C8D6-4617-A03B-8621FE39CBE6}" presName="spNode" presStyleCnt="0"/>
      <dgm:spPr/>
    </dgm:pt>
    <dgm:pt modelId="{5D7997D3-B848-4B5C-8F98-27478CD1EAD4}" type="pres">
      <dgm:prSet presAssocID="{64ACA80A-A039-4044-9084-1C69F1907F91}" presName="sibTrans" presStyleLbl="sibTrans1D1" presStyleIdx="2" presStyleCnt="4"/>
      <dgm:spPr/>
    </dgm:pt>
    <dgm:pt modelId="{1352384B-2ECE-4ACC-A73C-24A42C4F0A6B}" type="pres">
      <dgm:prSet presAssocID="{135EC229-BCBC-4A6B-9F05-9F5AC7C3FD4E}" presName="node" presStyleLbl="node1" presStyleIdx="3" presStyleCnt="4" custScaleX="72496" custRadScaleRad="126762" custRadScaleInc="2945">
        <dgm:presLayoutVars>
          <dgm:bulletEnabled val="1"/>
        </dgm:presLayoutVars>
      </dgm:prSet>
      <dgm:spPr>
        <a:prstGeom prst="flowChartMultidocument">
          <a:avLst/>
        </a:prstGeom>
      </dgm:spPr>
    </dgm:pt>
    <dgm:pt modelId="{B5EA1101-9395-4CF2-9B69-7B8C00BDB716}" type="pres">
      <dgm:prSet presAssocID="{135EC229-BCBC-4A6B-9F05-9F5AC7C3FD4E}" presName="spNode" presStyleCnt="0"/>
      <dgm:spPr/>
    </dgm:pt>
    <dgm:pt modelId="{652AAA30-98DB-4B96-83FB-1CC0789397EF}" type="pres">
      <dgm:prSet presAssocID="{E261F35A-D5C6-4917-8EF6-2039A8B6CD29}" presName="sibTrans" presStyleLbl="sibTrans1D1" presStyleIdx="3" presStyleCnt="4"/>
      <dgm:spPr/>
    </dgm:pt>
  </dgm:ptLst>
  <dgm:cxnLst>
    <dgm:cxn modelId="{F7D31014-DD3D-442C-9BE0-E726817E3596}" type="presOf" srcId="{E261F35A-D5C6-4917-8EF6-2039A8B6CD29}" destId="{652AAA30-98DB-4B96-83FB-1CC0789397EF}" srcOrd="0" destOrd="0" presId="urn:microsoft.com/office/officeart/2005/8/layout/cycle5"/>
    <dgm:cxn modelId="{180CC429-0609-49F3-A886-DB170AB5B491}" type="presOf" srcId="{64ACA80A-A039-4044-9084-1C69F1907F91}" destId="{5D7997D3-B848-4B5C-8F98-27478CD1EAD4}" srcOrd="0" destOrd="0" presId="urn:microsoft.com/office/officeart/2005/8/layout/cycle5"/>
    <dgm:cxn modelId="{241D172E-A63D-4A11-89F2-E996E79B3902}" type="presOf" srcId="{3968B0F0-C8D6-4617-A03B-8621FE39CBE6}" destId="{4A97FAB1-E118-4211-85B5-951BB1479384}" srcOrd="0" destOrd="0" presId="urn:microsoft.com/office/officeart/2005/8/layout/cycle5"/>
    <dgm:cxn modelId="{B5D52B61-FF31-4334-8CD2-3CB05577EE15}" srcId="{A85F1C71-8E03-4F53-A00E-855347A49319}" destId="{B94501C3-5889-4893-940C-B000D8DCCE7B}" srcOrd="0" destOrd="0" parTransId="{46947E6F-6E24-4584-BF4F-1300495F1644}" sibTransId="{FE91A13F-2001-4657-ACE8-23BA2331778B}"/>
    <dgm:cxn modelId="{C8C69F4A-D5A5-463F-9F67-AB98890353FB}" type="presOf" srcId="{283F58D1-7360-4D20-89DC-B7F9A1AE9299}" destId="{32B255C4-F64D-447D-8051-E59F2EAF9E87}" srcOrd="0" destOrd="0" presId="urn:microsoft.com/office/officeart/2005/8/layout/cycle5"/>
    <dgm:cxn modelId="{F45AF76D-9023-46B5-96B4-0699E9E61215}" type="presOf" srcId="{13593DCE-4F46-4FF1-9558-FB50E54939C3}" destId="{71D0A458-23F9-4014-9F85-BE8C9CEAE939}" srcOrd="0" destOrd="0" presId="urn:microsoft.com/office/officeart/2005/8/layout/cycle5"/>
    <dgm:cxn modelId="{6A718D73-B9DD-48DB-A14B-17AA20D13DDE}" srcId="{A85F1C71-8E03-4F53-A00E-855347A49319}" destId="{3968B0F0-C8D6-4617-A03B-8621FE39CBE6}" srcOrd="2" destOrd="0" parTransId="{ACD0AB84-78B8-4521-B0C3-B9B1CD18E659}" sibTransId="{64ACA80A-A039-4044-9084-1C69F1907F91}"/>
    <dgm:cxn modelId="{0A3FAD78-CB96-4DED-B549-733B251DCB11}" type="presOf" srcId="{FE91A13F-2001-4657-ACE8-23BA2331778B}" destId="{E94A6942-0305-44BF-B6E0-5E97E7A899C5}" srcOrd="0" destOrd="0" presId="urn:microsoft.com/office/officeart/2005/8/layout/cycle5"/>
    <dgm:cxn modelId="{6069767B-9098-4D28-94CB-EC7BE62C1A5E}" type="presOf" srcId="{A85F1C71-8E03-4F53-A00E-855347A49319}" destId="{8D3E73AD-88A0-4FE1-BAE8-A88609083F4F}" srcOrd="0" destOrd="0" presId="urn:microsoft.com/office/officeart/2005/8/layout/cycle5"/>
    <dgm:cxn modelId="{85888C9A-53D5-4DC3-A05F-BE1A5AC102B9}" type="presOf" srcId="{B94501C3-5889-4893-940C-B000D8DCCE7B}" destId="{401E1A59-B4F2-4AFA-ABF1-4EC4F810F9ED}" srcOrd="0" destOrd="0" presId="urn:microsoft.com/office/officeart/2005/8/layout/cycle5"/>
    <dgm:cxn modelId="{09DBE29E-34D2-413D-A082-4D207A8934F4}" type="presOf" srcId="{135EC229-BCBC-4A6B-9F05-9F5AC7C3FD4E}" destId="{1352384B-2ECE-4ACC-A73C-24A42C4F0A6B}" srcOrd="0" destOrd="0" presId="urn:microsoft.com/office/officeart/2005/8/layout/cycle5"/>
    <dgm:cxn modelId="{AE1494AE-7108-4775-82CF-F3B6227D27BC}" srcId="{A85F1C71-8E03-4F53-A00E-855347A49319}" destId="{135EC229-BCBC-4A6B-9F05-9F5AC7C3FD4E}" srcOrd="3" destOrd="0" parTransId="{C93318F9-89C2-4F93-AE68-AE22D027B39F}" sibTransId="{E261F35A-D5C6-4917-8EF6-2039A8B6CD29}"/>
    <dgm:cxn modelId="{638CABAE-37B9-4F9D-8938-C3150FB9A988}" srcId="{A85F1C71-8E03-4F53-A00E-855347A49319}" destId="{283F58D1-7360-4D20-89DC-B7F9A1AE9299}" srcOrd="1" destOrd="0" parTransId="{A9162C9E-7993-4341-BBE7-FD9ABFEEF832}" sibTransId="{13593DCE-4F46-4FF1-9558-FB50E54939C3}"/>
    <dgm:cxn modelId="{EC2812B4-4CCE-4F3B-B671-7482BFBBE7F6}" type="presParOf" srcId="{8D3E73AD-88A0-4FE1-BAE8-A88609083F4F}" destId="{401E1A59-B4F2-4AFA-ABF1-4EC4F810F9ED}" srcOrd="0" destOrd="0" presId="urn:microsoft.com/office/officeart/2005/8/layout/cycle5"/>
    <dgm:cxn modelId="{6FDBB128-B76B-4F89-88CB-B43753A24C32}" type="presParOf" srcId="{8D3E73AD-88A0-4FE1-BAE8-A88609083F4F}" destId="{6A465566-228E-45F0-808E-A6106A4E8EC1}" srcOrd="1" destOrd="0" presId="urn:microsoft.com/office/officeart/2005/8/layout/cycle5"/>
    <dgm:cxn modelId="{7FCB4945-BDB6-4229-8916-67456A2870C3}" type="presParOf" srcId="{8D3E73AD-88A0-4FE1-BAE8-A88609083F4F}" destId="{E94A6942-0305-44BF-B6E0-5E97E7A899C5}" srcOrd="2" destOrd="0" presId="urn:microsoft.com/office/officeart/2005/8/layout/cycle5"/>
    <dgm:cxn modelId="{C91A1E1E-B71B-451D-B5B8-6E5DEF134887}" type="presParOf" srcId="{8D3E73AD-88A0-4FE1-BAE8-A88609083F4F}" destId="{32B255C4-F64D-447D-8051-E59F2EAF9E87}" srcOrd="3" destOrd="0" presId="urn:microsoft.com/office/officeart/2005/8/layout/cycle5"/>
    <dgm:cxn modelId="{C5397DFE-9789-493B-B765-16DC8A59DE08}" type="presParOf" srcId="{8D3E73AD-88A0-4FE1-BAE8-A88609083F4F}" destId="{F7900350-7DB5-423C-8F6A-72598B15497B}" srcOrd="4" destOrd="0" presId="urn:microsoft.com/office/officeart/2005/8/layout/cycle5"/>
    <dgm:cxn modelId="{25DA2DD8-01F5-4A36-B0D8-CCB8B1B22CD3}" type="presParOf" srcId="{8D3E73AD-88A0-4FE1-BAE8-A88609083F4F}" destId="{71D0A458-23F9-4014-9F85-BE8C9CEAE939}" srcOrd="5" destOrd="0" presId="urn:microsoft.com/office/officeart/2005/8/layout/cycle5"/>
    <dgm:cxn modelId="{B470E636-F41F-4AFB-ABA0-60EC1D3D1E86}" type="presParOf" srcId="{8D3E73AD-88A0-4FE1-BAE8-A88609083F4F}" destId="{4A97FAB1-E118-4211-85B5-951BB1479384}" srcOrd="6" destOrd="0" presId="urn:microsoft.com/office/officeart/2005/8/layout/cycle5"/>
    <dgm:cxn modelId="{390C3D91-1C9E-48A6-884F-6DF9EC4CFCA3}" type="presParOf" srcId="{8D3E73AD-88A0-4FE1-BAE8-A88609083F4F}" destId="{24659891-1892-4565-B69A-4A174EF9C592}" srcOrd="7" destOrd="0" presId="urn:microsoft.com/office/officeart/2005/8/layout/cycle5"/>
    <dgm:cxn modelId="{13C525AB-3D12-45F9-866E-45FEF794250A}" type="presParOf" srcId="{8D3E73AD-88A0-4FE1-BAE8-A88609083F4F}" destId="{5D7997D3-B848-4B5C-8F98-27478CD1EAD4}" srcOrd="8" destOrd="0" presId="urn:microsoft.com/office/officeart/2005/8/layout/cycle5"/>
    <dgm:cxn modelId="{0609793D-3F79-4F91-B049-EB61B12FD2C7}" type="presParOf" srcId="{8D3E73AD-88A0-4FE1-BAE8-A88609083F4F}" destId="{1352384B-2ECE-4ACC-A73C-24A42C4F0A6B}" srcOrd="9" destOrd="0" presId="urn:microsoft.com/office/officeart/2005/8/layout/cycle5"/>
    <dgm:cxn modelId="{B70DE098-074C-4FAD-8F4B-B753F3F68BC2}" type="presParOf" srcId="{8D3E73AD-88A0-4FE1-BAE8-A88609083F4F}" destId="{B5EA1101-9395-4CF2-9B69-7B8C00BDB716}" srcOrd="10" destOrd="0" presId="urn:microsoft.com/office/officeart/2005/8/layout/cycle5"/>
    <dgm:cxn modelId="{D7C00E49-51C1-458D-9A54-4EDBAB76F8D8}" type="presParOf" srcId="{8D3E73AD-88A0-4FE1-BAE8-A88609083F4F}" destId="{652AAA30-98DB-4B96-83FB-1CC0789397EF}"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E1A59-B4F2-4AFA-ABF1-4EC4F810F9ED}">
      <dsp:nvSpPr>
        <dsp:cNvPr id="0" name=""/>
        <dsp:cNvSpPr/>
      </dsp:nvSpPr>
      <dsp:spPr>
        <a:xfrm>
          <a:off x="3007485" y="142266"/>
          <a:ext cx="1960533" cy="1063047"/>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kern="1200" dirty="0">
              <a:ln>
                <a:solidFill>
                  <a:sysClr val="windowText" lastClr="000000"/>
                </a:solidFill>
              </a:ln>
              <a:solidFill>
                <a:schemeClr val="tx1"/>
              </a:solidFill>
              <a:latin typeface="Arial" pitchFamily="34" charset="0"/>
              <a:cs typeface="Arial" pitchFamily="34" charset="0"/>
            </a:rPr>
            <a:t>Proposed theories: alternative traits for a </a:t>
          </a:r>
          <a:r>
            <a:rPr lang="en-US" sz="1500" b="0" kern="1200">
              <a:ln>
                <a:solidFill>
                  <a:sysClr val="windowText" lastClr="000000"/>
                </a:solidFill>
              </a:ln>
              <a:solidFill>
                <a:schemeClr val="tx1"/>
              </a:solidFill>
              <a:latin typeface="Arial" pitchFamily="34" charset="0"/>
              <a:cs typeface="Arial" pitchFamily="34" charset="0"/>
            </a:rPr>
            <a:t>key individual behavior</a:t>
          </a:r>
          <a:endParaRPr lang="en-US" sz="1500" b="0" kern="1200" dirty="0">
            <a:ln>
              <a:solidFill>
                <a:sysClr val="windowText" lastClr="000000"/>
              </a:solidFill>
            </a:ln>
            <a:solidFill>
              <a:schemeClr val="tx1"/>
            </a:solidFill>
            <a:latin typeface="Arial" pitchFamily="34" charset="0"/>
            <a:cs typeface="Arial" pitchFamily="34" charset="0"/>
          </a:endParaRPr>
        </a:p>
      </dsp:txBody>
      <dsp:txXfrm>
        <a:off x="3059379" y="194160"/>
        <a:ext cx="1856745" cy="959259"/>
      </dsp:txXfrm>
    </dsp:sp>
    <dsp:sp modelId="{E94A6942-0305-44BF-B6E0-5E97E7A899C5}">
      <dsp:nvSpPr>
        <dsp:cNvPr id="0" name=""/>
        <dsp:cNvSpPr/>
      </dsp:nvSpPr>
      <dsp:spPr>
        <a:xfrm>
          <a:off x="2413648" y="867295"/>
          <a:ext cx="4207348" cy="4207348"/>
        </a:xfrm>
        <a:custGeom>
          <a:avLst/>
          <a:gdLst/>
          <a:ahLst/>
          <a:cxnLst/>
          <a:rect l="0" t="0" r="0" b="0"/>
          <a:pathLst>
            <a:path>
              <a:moveTo>
                <a:pt x="2938594" y="172779"/>
              </a:moveTo>
              <a:arcTo wR="2103674" hR="2103674" stAng="17603022" swAng="2124782"/>
            </a:path>
          </a:pathLst>
        </a:custGeom>
        <a:noFill/>
        <a:ln w="76200" cap="flat" cmpd="sng" algn="ctr">
          <a:solidFill>
            <a:scrgbClr r="0" g="0" b="0">
              <a:shade val="95000"/>
              <a:satMod val="105000"/>
            </a:scrgbClr>
          </a:solidFill>
          <a:prstDash val="solid"/>
          <a:tailEnd type="triangle"/>
        </a:ln>
        <a:effectLst/>
      </dsp:spPr>
      <dsp:style>
        <a:lnRef idx="1">
          <a:scrgbClr r="0" g="0" b="0"/>
        </a:lnRef>
        <a:fillRef idx="0">
          <a:scrgbClr r="0" g="0" b="0"/>
        </a:fillRef>
        <a:effectRef idx="0">
          <a:scrgbClr r="0" g="0" b="0"/>
        </a:effectRef>
        <a:fontRef idx="minor"/>
      </dsp:style>
    </dsp:sp>
    <dsp:sp modelId="{32B255C4-F64D-447D-8051-E59F2EAF9E87}">
      <dsp:nvSpPr>
        <dsp:cNvPr id="0" name=""/>
        <dsp:cNvSpPr/>
      </dsp:nvSpPr>
      <dsp:spPr>
        <a:xfrm>
          <a:off x="5954773" y="2244896"/>
          <a:ext cx="1185259" cy="982890"/>
        </a:xfrm>
        <a:prstGeom prst="can">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kern="1200">
              <a:ln>
                <a:solidFill>
                  <a:sysClr val="windowText" lastClr="000000"/>
                </a:solidFill>
              </a:ln>
              <a:solidFill>
                <a:schemeClr val="tx1"/>
              </a:solidFill>
              <a:latin typeface="Arial" pitchFamily="34" charset="0"/>
              <a:cs typeface="Arial" pitchFamily="34" charset="0"/>
            </a:rPr>
            <a:t>IBM</a:t>
          </a:r>
          <a:endParaRPr lang="en-US" sz="1500" b="0" kern="1200" dirty="0">
            <a:ln>
              <a:solidFill>
                <a:sysClr val="windowText" lastClr="000000"/>
              </a:solidFill>
            </a:ln>
            <a:solidFill>
              <a:schemeClr val="tx1"/>
            </a:solidFill>
            <a:latin typeface="Arial" pitchFamily="34" charset="0"/>
            <a:cs typeface="Arial" pitchFamily="34" charset="0"/>
          </a:endParaRPr>
        </a:p>
      </dsp:txBody>
      <dsp:txXfrm>
        <a:off x="5954773" y="2490619"/>
        <a:ext cx="1185259" cy="614306"/>
      </dsp:txXfrm>
    </dsp:sp>
    <dsp:sp modelId="{71D0A458-23F9-4014-9F85-BE8C9CEAE939}">
      <dsp:nvSpPr>
        <dsp:cNvPr id="0" name=""/>
        <dsp:cNvSpPr/>
      </dsp:nvSpPr>
      <dsp:spPr>
        <a:xfrm>
          <a:off x="2400468" y="483219"/>
          <a:ext cx="4207348" cy="4207348"/>
        </a:xfrm>
        <a:custGeom>
          <a:avLst/>
          <a:gdLst/>
          <a:ahLst/>
          <a:cxnLst/>
          <a:rect l="0" t="0" r="0" b="0"/>
          <a:pathLst>
            <a:path>
              <a:moveTo>
                <a:pt x="3941556" y="3127212"/>
              </a:moveTo>
              <a:arcTo wR="2103674" hR="2103674" stAng="1746837" swAng="2206239"/>
            </a:path>
          </a:pathLst>
        </a:custGeom>
        <a:noFill/>
        <a:ln w="76200" cap="flat" cmpd="sng" algn="ctr">
          <a:solidFill>
            <a:scrgbClr r="0" g="0" b="0">
              <a:shade val="95000"/>
              <a:satMod val="105000"/>
            </a:scrgbClr>
          </a:solidFill>
          <a:prstDash val="solid"/>
          <a:tailEnd type="triangle"/>
        </a:ln>
        <a:effectLst/>
      </dsp:spPr>
      <dsp:style>
        <a:lnRef idx="1">
          <a:scrgbClr r="0" g="0" b="0"/>
        </a:lnRef>
        <a:fillRef idx="0">
          <a:scrgbClr r="0" g="0" b="0"/>
        </a:fillRef>
        <a:effectRef idx="0">
          <a:scrgbClr r="0" g="0" b="0"/>
        </a:effectRef>
        <a:fontRef idx="minor"/>
      </dsp:style>
    </dsp:sp>
    <dsp:sp modelId="{4A97FAB1-E118-4211-85B5-951BB1479384}">
      <dsp:nvSpPr>
        <dsp:cNvPr id="0" name=""/>
        <dsp:cNvSpPr/>
      </dsp:nvSpPr>
      <dsp:spPr>
        <a:xfrm>
          <a:off x="3007485" y="4418142"/>
          <a:ext cx="1960533" cy="925991"/>
        </a:xfrm>
        <a:prstGeom prst="roundRec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kern="1200" dirty="0">
              <a:ln>
                <a:solidFill>
                  <a:sysClr val="windowText" lastClr="000000"/>
                </a:solidFill>
              </a:ln>
              <a:solidFill>
                <a:schemeClr val="tx1"/>
              </a:solidFill>
              <a:latin typeface="Arial" pitchFamily="34" charset="0"/>
              <a:cs typeface="Arial" pitchFamily="34" charset="0"/>
            </a:rPr>
            <a:t>How well </a:t>
          </a:r>
          <a:r>
            <a:rPr lang="en-US" sz="1500" b="0" kern="1200">
              <a:ln>
                <a:solidFill>
                  <a:sysClr val="windowText" lastClr="000000"/>
                </a:solidFill>
              </a:ln>
              <a:solidFill>
                <a:schemeClr val="tx1"/>
              </a:solidFill>
              <a:latin typeface="Arial" pitchFamily="34" charset="0"/>
              <a:cs typeface="Arial" pitchFamily="34" charset="0"/>
            </a:rPr>
            <a:t>does IBM </a:t>
          </a:r>
          <a:r>
            <a:rPr lang="en-US" sz="1500" b="0" kern="1200" dirty="0">
              <a:ln>
                <a:solidFill>
                  <a:sysClr val="windowText" lastClr="000000"/>
                </a:solidFill>
              </a:ln>
              <a:solidFill>
                <a:schemeClr val="tx1"/>
              </a:solidFill>
              <a:latin typeface="Arial" pitchFamily="34" charset="0"/>
              <a:cs typeface="Arial" pitchFamily="34" charset="0"/>
            </a:rPr>
            <a:t>reproduce observed patterns?</a:t>
          </a:r>
        </a:p>
      </dsp:txBody>
      <dsp:txXfrm>
        <a:off x="3052688" y="4463345"/>
        <a:ext cx="1870127" cy="835585"/>
      </dsp:txXfrm>
    </dsp:sp>
    <dsp:sp modelId="{5D7997D3-B848-4B5C-8F98-27478CD1EAD4}">
      <dsp:nvSpPr>
        <dsp:cNvPr id="0" name=""/>
        <dsp:cNvSpPr/>
      </dsp:nvSpPr>
      <dsp:spPr>
        <a:xfrm>
          <a:off x="1224787" y="456069"/>
          <a:ext cx="4207348" cy="4207348"/>
        </a:xfrm>
        <a:custGeom>
          <a:avLst/>
          <a:gdLst/>
          <a:ahLst/>
          <a:cxnLst/>
          <a:rect l="0" t="0" r="0" b="0"/>
          <a:pathLst>
            <a:path>
              <a:moveTo>
                <a:pt x="1385250" y="4080872"/>
              </a:moveTo>
              <a:arcTo wR="2103674" hR="2103674" stAng="6598130" swAng="2164862"/>
            </a:path>
          </a:pathLst>
        </a:custGeom>
        <a:noFill/>
        <a:ln w="76200" cap="flat" cmpd="sng" algn="ctr">
          <a:solidFill>
            <a:scrgbClr r="0" g="0" b="0">
              <a:shade val="95000"/>
              <a:satMod val="105000"/>
            </a:scrgbClr>
          </a:solidFill>
          <a:prstDash val="solid"/>
          <a:headEnd type="none" w="med" len="med"/>
          <a:tailEnd type="triangle" w="med" len="med"/>
        </a:ln>
        <a:effectLst/>
      </dsp:spPr>
      <dsp:style>
        <a:lnRef idx="1">
          <a:scrgbClr r="0" g="0" b="0"/>
        </a:lnRef>
        <a:fillRef idx="0">
          <a:scrgbClr r="0" g="0" b="0"/>
        </a:fillRef>
        <a:effectRef idx="0">
          <a:scrgbClr r="0" g="0" b="0"/>
        </a:effectRef>
        <a:fontRef idx="minor"/>
      </dsp:style>
    </dsp:sp>
    <dsp:sp modelId="{1352384B-2ECE-4ACC-A73C-24A42C4F0A6B}">
      <dsp:nvSpPr>
        <dsp:cNvPr id="0" name=""/>
        <dsp:cNvSpPr/>
      </dsp:nvSpPr>
      <dsp:spPr>
        <a:xfrm>
          <a:off x="610755" y="2099172"/>
          <a:ext cx="1421308" cy="1274346"/>
        </a:xfrm>
        <a:prstGeom prst="flowChartMultidocument">
          <a:avLst/>
        </a:prstGeom>
        <a:solidFill>
          <a:schemeClr val="bg1"/>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kern="1200" dirty="0">
              <a:ln>
                <a:solidFill>
                  <a:sysClr val="windowText" lastClr="000000"/>
                </a:solidFill>
              </a:ln>
              <a:solidFill>
                <a:schemeClr val="tx1"/>
              </a:solidFill>
              <a:effectLst/>
              <a:latin typeface="Arial" pitchFamily="34" charset="0"/>
              <a:cs typeface="Arial" pitchFamily="34" charset="0"/>
            </a:rPr>
            <a:t>Empirical literature, research</a:t>
          </a:r>
        </a:p>
      </dsp:txBody>
      <dsp:txXfrm>
        <a:off x="610755" y="2315988"/>
        <a:ext cx="1223575" cy="1009270"/>
      </dsp:txXfrm>
    </dsp:sp>
    <dsp:sp modelId="{652AAA30-98DB-4B96-83FB-1CC0789397EF}">
      <dsp:nvSpPr>
        <dsp:cNvPr id="0" name=""/>
        <dsp:cNvSpPr/>
      </dsp:nvSpPr>
      <dsp:spPr>
        <a:xfrm>
          <a:off x="1207195" y="894149"/>
          <a:ext cx="4207348" cy="4207348"/>
        </a:xfrm>
        <a:custGeom>
          <a:avLst/>
          <a:gdLst/>
          <a:ahLst/>
          <a:cxnLst/>
          <a:rect l="0" t="0" r="0" b="0"/>
          <a:pathLst>
            <a:path>
              <a:moveTo>
                <a:pt x="404409" y="863535"/>
              </a:moveTo>
              <a:arcTo wR="2103674" hR="2103674" stAng="12967338" swAng="2085140"/>
            </a:path>
          </a:pathLst>
        </a:custGeom>
        <a:noFill/>
        <a:ln w="76200" cap="flat" cmpd="sng" algn="ctr">
          <a:solidFill>
            <a:scrgbClr r="0" g="0" b="0">
              <a:shade val="95000"/>
              <a:satMod val="105000"/>
            </a:scrgbClr>
          </a:solidFill>
          <a:prstDash val="solid"/>
          <a:headEnd type="none"/>
          <a:tailEnd type="triangle"/>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4"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E87F2A-8B5C-4533-AF3D-51E9A156C975}" type="datetimeFigureOut">
              <a:rPr lang="en-US" smtClean="0"/>
              <a:pPr/>
              <a:t>4/1/2018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6A11B0-3E3F-4D4F-8AB9-6D031CBBC655}" type="slidenum">
              <a:rPr lang="en-US" smtClean="0"/>
              <a:pPr/>
              <a:t>‹#›</a:t>
            </a:fld>
            <a:endParaRPr lang="en-US"/>
          </a:p>
        </p:txBody>
      </p:sp>
    </p:spTree>
    <p:extLst>
      <p:ext uri="{BB962C8B-B14F-4D97-AF65-F5344CB8AC3E}">
        <p14:creationId xmlns:p14="http://schemas.microsoft.com/office/powerpoint/2010/main" val="497809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41ABA4E-CD72-497B-97AA-7213B3980F60}" type="datetimeFigureOut">
              <a:rPr lang="en-US" smtClean="0"/>
              <a:pPr/>
              <a:t>4/1/2018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1ABA4E-CD72-497B-97AA-7213B3980F60}" type="datetimeFigureOut">
              <a:rPr lang="en-US" smtClean="0"/>
              <a:pPr/>
              <a:t>4/1/2018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1ABA4E-CD72-497B-97AA-7213B3980F60}" type="datetimeFigureOut">
              <a:rPr lang="en-US" smtClean="0"/>
              <a:pPr/>
              <a:t>4/1/2018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1ABA4E-CD72-497B-97AA-7213B3980F60}" type="datetimeFigureOut">
              <a:rPr lang="en-US" smtClean="0"/>
              <a:pPr/>
              <a:t>4/1/2018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1ABA4E-CD72-497B-97AA-7213B3980F60}" type="datetimeFigureOut">
              <a:rPr lang="en-US" smtClean="0"/>
              <a:pPr/>
              <a:t>4/1/2018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1ABA4E-CD72-497B-97AA-7213B3980F60}" type="datetimeFigureOut">
              <a:rPr lang="en-US" smtClean="0"/>
              <a:pPr/>
              <a:t>4/1/2018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1ABA4E-CD72-497B-97AA-7213B3980F60}" type="datetimeFigureOut">
              <a:rPr lang="en-US" smtClean="0"/>
              <a:pPr/>
              <a:t>4/1/2018</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1ABA4E-CD72-497B-97AA-7213B3980F60}" type="datetimeFigureOut">
              <a:rPr lang="en-US" smtClean="0"/>
              <a:pPr/>
              <a:t>4/1/2018</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ABA4E-CD72-497B-97AA-7213B3980F60}" type="datetimeFigureOut">
              <a:rPr lang="en-US" smtClean="0"/>
              <a:pPr/>
              <a:t>4/1/2018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1ABA4E-CD72-497B-97AA-7213B3980F60}" type="datetimeFigureOut">
              <a:rPr lang="en-US" smtClean="0"/>
              <a:pPr/>
              <a:t>4/1/2018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1ABA4E-CD72-497B-97AA-7213B3980F60}" type="datetimeFigureOut">
              <a:rPr lang="en-US" smtClean="0"/>
              <a:pPr/>
              <a:t>4/1/2018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ABA4E-CD72-497B-97AA-7213B3980F60}" type="datetimeFigureOut">
              <a:rPr lang="en-US" smtClean="0"/>
              <a:pPr/>
              <a:t>4/1/2018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0"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E57653-3E58-4892-A7ED-712530ACC680}" type="slidenum">
              <a:rPr kumimoji="0" lang="en-US" smtClean="0"/>
              <a:pPr/>
              <a:t>‹#›</a:t>
            </a:fld>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file:///C:\ActiveUserFiles\Classes\RMA-2014\DemoModels\CoffeeModel_V2_WithTime.nlog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emf"/><Relationship Id="rId5" Type="http://schemas.openxmlformats.org/officeDocument/2006/relationships/oleObject" Target="../embeddings/oleObject2.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90550"/>
            <a:ext cx="8458200" cy="2228850"/>
          </a:xfrm>
        </p:spPr>
        <p:txBody>
          <a:bodyPr>
            <a:normAutofit fontScale="90000"/>
          </a:bodyPr>
          <a:lstStyle/>
          <a:p>
            <a:r>
              <a:rPr lang="en-US"/>
              <a:t>Using Purpose and Patterns to Design a Model:</a:t>
            </a:r>
            <a:br>
              <a:rPr lang="en-US"/>
            </a:br>
            <a:r>
              <a:rPr lang="en-US"/>
              <a:t>The Jamaica Coffee Farm Example</a:t>
            </a:r>
          </a:p>
        </p:txBody>
      </p:sp>
      <p:sp>
        <p:nvSpPr>
          <p:cNvPr id="3" name="Subtitle 2"/>
          <p:cNvSpPr>
            <a:spLocks noGrp="1"/>
          </p:cNvSpPr>
          <p:nvPr>
            <p:ph type="subTitle" idx="1"/>
          </p:nvPr>
        </p:nvSpPr>
        <p:spPr>
          <a:xfrm>
            <a:off x="0" y="3886200"/>
            <a:ext cx="6019800" cy="2514600"/>
          </a:xfrm>
        </p:spPr>
        <p:txBody>
          <a:bodyPr>
            <a:normAutofit/>
          </a:bodyPr>
          <a:lstStyle/>
          <a:p>
            <a:r>
              <a:rPr lang="en-US"/>
              <a:t>Steve Railsback</a:t>
            </a:r>
          </a:p>
          <a:p>
            <a:r>
              <a:rPr lang="en-US"/>
              <a:t>Matt Johnson </a:t>
            </a:r>
            <a:br>
              <a:rPr lang="en-US"/>
            </a:br>
            <a:r>
              <a:rPr lang="en-US" sz="2600"/>
              <a:t>(Department of Wildlife, </a:t>
            </a:r>
            <a:br>
              <a:rPr lang="en-US" sz="2600"/>
            </a:br>
            <a:r>
              <a:rPr lang="en-US" sz="2600"/>
              <a:t>Humboldt State U.)</a:t>
            </a: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43333" t="41294" r="22667"/>
          <a:stretch>
            <a:fillRect/>
          </a:stretch>
        </p:blipFill>
        <p:spPr bwMode="auto">
          <a:xfrm>
            <a:off x="6096000" y="3200400"/>
            <a:ext cx="2743200" cy="3551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purpose</a:t>
            </a:r>
          </a:p>
        </p:txBody>
      </p:sp>
      <p:sp>
        <p:nvSpPr>
          <p:cNvPr id="3" name="Content Placeholder 2"/>
          <p:cNvSpPr>
            <a:spLocks noGrp="1"/>
          </p:cNvSpPr>
          <p:nvPr>
            <p:ph idx="1"/>
          </p:nvPr>
        </p:nvSpPr>
        <p:spPr/>
        <p:txBody>
          <a:bodyPr>
            <a:normAutofit fontScale="92500" lnSpcReduction="10000"/>
          </a:bodyPr>
          <a:lstStyle/>
          <a:p>
            <a:r>
              <a:rPr lang="en-US"/>
              <a:t>The model’s purpose is to explore the effects of changes in coffee farm management on suppression of CBB by birds. </a:t>
            </a:r>
          </a:p>
          <a:p>
            <a:endParaRPr lang="en-US"/>
          </a:p>
          <a:p>
            <a:r>
              <a:rPr lang="en-US"/>
              <a:t>In particular it is designed to help us understand and predict how the relative area and spatial arrangement of several common habitat types, especially high- and low-shade coffee, affect local bird densities and the reduction of CBB infestation rates by birds.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purpose--restated</a:t>
            </a:r>
          </a:p>
        </p:txBody>
      </p:sp>
      <p:pic>
        <p:nvPicPr>
          <p:cNvPr id="1026" name="Picture 2"/>
          <p:cNvPicPr>
            <a:picLocks noChangeAspect="1" noChangeArrowheads="1"/>
          </p:cNvPicPr>
          <p:nvPr/>
        </p:nvPicPr>
        <p:blipFill>
          <a:blip r:embed="rId2" cstate="print"/>
          <a:srcRect/>
          <a:stretch>
            <a:fillRect/>
          </a:stretch>
        </p:blipFill>
        <p:spPr bwMode="auto">
          <a:xfrm>
            <a:off x="418098" y="1600200"/>
            <a:ext cx="8344902" cy="3124200"/>
          </a:xfrm>
          <a:prstGeom prst="rect">
            <a:avLst/>
          </a:prstGeom>
          <a:noFill/>
          <a:ln w="9525">
            <a:noFill/>
            <a:miter lim="800000"/>
            <a:headEnd/>
            <a:tailEnd/>
          </a:ln>
        </p:spPr>
      </p:pic>
      <p:sp>
        <p:nvSpPr>
          <p:cNvPr id="6" name="TextBox 5"/>
          <p:cNvSpPr txBox="1"/>
          <p:nvPr/>
        </p:nvSpPr>
        <p:spPr>
          <a:xfrm>
            <a:off x="533400" y="5562600"/>
            <a:ext cx="7924800" cy="1200329"/>
          </a:xfrm>
          <a:prstGeom prst="rect">
            <a:avLst/>
          </a:prstGeom>
          <a:noFill/>
        </p:spPr>
        <p:txBody>
          <a:bodyPr wrap="square" rtlCol="0">
            <a:spAutoFit/>
          </a:bodyPr>
          <a:lstStyle/>
          <a:p>
            <a:r>
              <a:rPr lang="en-US"/>
              <a:t>Railsback, S. F. and M. D. Johnson. 2014. Effects of land use on bird populations and pest control services on coffee farms. Proceedings of the National Academy of Sciences of the United States of America </a:t>
            </a:r>
            <a:r>
              <a:rPr lang="en-US" b="1"/>
              <a:t>111:6109-6114.</a:t>
            </a:r>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733800" cy="3154362"/>
          </a:xfrm>
        </p:spPr>
        <p:txBody>
          <a:bodyPr/>
          <a:lstStyle/>
          <a:p>
            <a:r>
              <a:rPr lang="en-US"/>
              <a:t>Model purpose--restated</a:t>
            </a:r>
          </a:p>
        </p:txBody>
      </p:sp>
      <p:sp>
        <p:nvSpPr>
          <p:cNvPr id="6" name="TextBox 5"/>
          <p:cNvSpPr txBox="1"/>
          <p:nvPr/>
        </p:nvSpPr>
        <p:spPr>
          <a:xfrm>
            <a:off x="0" y="4038600"/>
            <a:ext cx="4038600" cy="2031325"/>
          </a:xfrm>
          <a:prstGeom prst="rect">
            <a:avLst/>
          </a:prstGeom>
          <a:noFill/>
        </p:spPr>
        <p:txBody>
          <a:bodyPr wrap="square" rtlCol="0">
            <a:spAutoFit/>
          </a:bodyPr>
          <a:lstStyle/>
          <a:p>
            <a:r>
              <a:rPr lang="en-US"/>
              <a:t>Railsback, S. F. and M. D. Johnson. 2014. Effects of land use on bird populations and pest control services on coffee farms. Proceedings of the National Academy of Sciences of the United States of America </a:t>
            </a:r>
            <a:r>
              <a:rPr lang="en-US" b="1"/>
              <a:t>111:6109-6114.</a:t>
            </a:r>
          </a:p>
          <a:p>
            <a:endParaRPr lang="en-US"/>
          </a:p>
        </p:txBody>
      </p:sp>
      <p:grpSp>
        <p:nvGrpSpPr>
          <p:cNvPr id="11" name="Group 10"/>
          <p:cNvGrpSpPr>
            <a:grpSpLocks noChangeAspect="1"/>
          </p:cNvGrpSpPr>
          <p:nvPr/>
        </p:nvGrpSpPr>
        <p:grpSpPr>
          <a:xfrm>
            <a:off x="4038600" y="3417905"/>
            <a:ext cx="4754880" cy="3094683"/>
            <a:chOff x="228600" y="1523997"/>
            <a:chExt cx="4114800" cy="2678092"/>
          </a:xfrm>
        </p:grpSpPr>
        <p:pic>
          <p:nvPicPr>
            <p:cNvPr id="1027" name="Picture 3"/>
            <p:cNvPicPr>
              <a:picLocks noChangeAspect="1" noChangeArrowheads="1"/>
            </p:cNvPicPr>
            <p:nvPr/>
          </p:nvPicPr>
          <p:blipFill>
            <a:blip r:embed="rId2" cstate="print"/>
            <a:srcRect/>
            <a:stretch>
              <a:fillRect/>
            </a:stretch>
          </p:blipFill>
          <p:spPr bwMode="auto">
            <a:xfrm>
              <a:off x="228600" y="1523997"/>
              <a:ext cx="4114800" cy="2678092"/>
            </a:xfrm>
            <a:prstGeom prst="rect">
              <a:avLst/>
            </a:prstGeom>
            <a:solidFill>
              <a:schemeClr val="bg1"/>
            </a:solidFill>
            <a:ln w="9525">
              <a:noFill/>
              <a:miter lim="800000"/>
              <a:headEnd/>
              <a:tailEnd/>
            </a:ln>
            <a:effectLst/>
          </p:spPr>
        </p:pic>
        <p:sp>
          <p:nvSpPr>
            <p:cNvPr id="8" name="TextBox 7"/>
            <p:cNvSpPr txBox="1"/>
            <p:nvPr/>
          </p:nvSpPr>
          <p:spPr>
            <a:xfrm>
              <a:off x="762000" y="1828800"/>
              <a:ext cx="2971800" cy="1862048"/>
            </a:xfrm>
            <a:prstGeom prst="rect">
              <a:avLst/>
            </a:prstGeom>
            <a:solidFill>
              <a:schemeClr val="bg1"/>
            </a:solidFill>
          </p:spPr>
          <p:txBody>
            <a:bodyPr wrap="square" rtlCol="0">
              <a:spAutoFit/>
            </a:bodyPr>
            <a:lstStyle/>
            <a:p>
              <a:pPr algn="ctr"/>
              <a:r>
                <a:rPr lang="en-US" sz="11500"/>
                <a:t>??</a:t>
              </a:r>
            </a:p>
          </p:txBody>
        </p:sp>
      </p:grpSp>
      <p:grpSp>
        <p:nvGrpSpPr>
          <p:cNvPr id="12" name="Group 11"/>
          <p:cNvGrpSpPr/>
          <p:nvPr/>
        </p:nvGrpSpPr>
        <p:grpSpPr>
          <a:xfrm>
            <a:off x="4038600" y="152397"/>
            <a:ext cx="4754880" cy="3094683"/>
            <a:chOff x="4038600" y="152397"/>
            <a:chExt cx="4754880" cy="3094683"/>
          </a:xfrm>
        </p:grpSpPr>
        <p:pic>
          <p:nvPicPr>
            <p:cNvPr id="1028" name="Picture 4"/>
            <p:cNvPicPr>
              <a:picLocks noChangeAspect="1" noChangeArrowheads="1"/>
            </p:cNvPicPr>
            <p:nvPr/>
          </p:nvPicPr>
          <p:blipFill>
            <a:blip r:embed="rId3" cstate="print"/>
            <a:srcRect/>
            <a:stretch>
              <a:fillRect/>
            </a:stretch>
          </p:blipFill>
          <p:spPr bwMode="auto">
            <a:xfrm>
              <a:off x="4038600" y="152397"/>
              <a:ext cx="4754880" cy="3094683"/>
            </a:xfrm>
            <a:prstGeom prst="rect">
              <a:avLst/>
            </a:prstGeom>
            <a:solidFill>
              <a:schemeClr val="bg1"/>
            </a:solidFill>
            <a:ln w="9525">
              <a:noFill/>
              <a:miter lim="800000"/>
              <a:headEnd/>
              <a:tailEnd/>
            </a:ln>
            <a:effectLst/>
          </p:spPr>
        </p:pic>
        <p:sp>
          <p:nvSpPr>
            <p:cNvPr id="9" name="TextBox 8"/>
            <p:cNvSpPr txBox="1"/>
            <p:nvPr/>
          </p:nvSpPr>
          <p:spPr>
            <a:xfrm>
              <a:off x="4648200" y="457202"/>
              <a:ext cx="3429000" cy="2215991"/>
            </a:xfrm>
            <a:prstGeom prst="rect">
              <a:avLst/>
            </a:prstGeom>
            <a:solidFill>
              <a:schemeClr val="bg1"/>
            </a:solidFill>
          </p:spPr>
          <p:txBody>
            <a:bodyPr wrap="square" rtlCol="0">
              <a:spAutoFit/>
            </a:bodyPr>
            <a:lstStyle/>
            <a:p>
              <a:pPr algn="ctr"/>
              <a:r>
                <a:rPr lang="en-US" sz="13800"/>
                <a: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How do we design this model?</a:t>
            </a:r>
          </a:p>
        </p:txBody>
      </p:sp>
      <p:sp>
        <p:nvSpPr>
          <p:cNvPr id="3" name="Content Placeholder 2"/>
          <p:cNvSpPr>
            <a:spLocks noGrp="1"/>
          </p:cNvSpPr>
          <p:nvPr>
            <p:ph idx="1"/>
          </p:nvPr>
        </p:nvSpPr>
        <p:spPr/>
        <p:txBody>
          <a:bodyPr/>
          <a:lstStyle/>
          <a:p>
            <a:r>
              <a:rPr lang="en-US"/>
              <a:t>What “characteristic patterns” have been observed in the system?</a:t>
            </a:r>
          </a:p>
          <a:p>
            <a:endParaRPr lang="en-US"/>
          </a:p>
          <a:p>
            <a:r>
              <a:rPr lang="en-US"/>
              <a:t>What do these patterns tell us about what needs to be in the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What do these patterns tell us about a model’s structure??</a:t>
            </a:r>
          </a:p>
        </p:txBody>
      </p:sp>
      <p:sp>
        <p:nvSpPr>
          <p:cNvPr id="3" name="Content Placeholder 2"/>
          <p:cNvSpPr>
            <a:spLocks noGrp="1"/>
          </p:cNvSpPr>
          <p:nvPr>
            <p:ph idx="1"/>
          </p:nvPr>
        </p:nvSpPr>
        <p:spPr>
          <a:xfrm>
            <a:off x="457200" y="1828800"/>
            <a:ext cx="8382000" cy="4800600"/>
          </a:xfrm>
        </p:spPr>
        <p:txBody>
          <a:bodyPr>
            <a:normAutofit/>
          </a:bodyPr>
          <a:lstStyle/>
          <a:p>
            <a:r>
              <a:rPr lang="en-US"/>
              <a:t>What entities must be in the model so it can possibly reproduce the patterns?</a:t>
            </a:r>
          </a:p>
          <a:p>
            <a:endParaRPr lang="en-US"/>
          </a:p>
          <a:p>
            <a:r>
              <a:rPr lang="en-US"/>
              <a:t>What spatial and time scales are needed to reproduce the patterns?</a:t>
            </a:r>
          </a:p>
          <a:p>
            <a:endParaRPr lang="en-US"/>
          </a:p>
          <a:p>
            <a:r>
              <a:rPr lang="en-US"/>
              <a:t>What processes cause the patterns and so should be in the model?</a:t>
            </a:r>
          </a:p>
          <a:p>
            <a:pPr lvl="1"/>
            <a:endParaRPr lang="en-US"/>
          </a:p>
        </p:txBody>
      </p:sp>
    </p:spTree>
    <p:extLst>
      <p:ext uri="{BB962C8B-B14F-4D97-AF65-F5344CB8AC3E}">
        <p14:creationId xmlns:p14="http://schemas.microsoft.com/office/powerpoint/2010/main" val="38307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304800" y="2590800"/>
            <a:ext cx="5157787" cy="3284353"/>
          </a:xfrm>
          <a:prstGeom prst="rect">
            <a:avLst/>
          </a:prstGeom>
          <a:ln>
            <a:noFill/>
          </a:ln>
          <a:effectLst>
            <a:outerShdw blurRad="292100" dist="139700" dir="2700000" algn="tl" rotWithShape="0">
              <a:srgbClr val="333333">
                <a:alpha val="65000"/>
              </a:srgbClr>
            </a:outerShdw>
          </a:effectLst>
        </p:spPr>
      </p:pic>
      <p:pic>
        <p:nvPicPr>
          <p:cNvPr id="3" name="Picture 3"/>
          <p:cNvPicPr>
            <a:picLocks noChangeAspect="1" noChangeArrowheads="1"/>
          </p:cNvPicPr>
          <p:nvPr/>
        </p:nvPicPr>
        <p:blipFill>
          <a:blip r:embed="rId3" cstate="print"/>
          <a:srcRect/>
          <a:stretch>
            <a:fillRect/>
          </a:stretch>
        </p:blipFill>
        <p:spPr bwMode="auto">
          <a:xfrm>
            <a:off x="0" y="0"/>
            <a:ext cx="5457825" cy="2257425"/>
          </a:xfrm>
          <a:prstGeom prst="rect">
            <a:avLst/>
          </a:prstGeom>
          <a:ln>
            <a:noFill/>
          </a:ln>
          <a:effectLst>
            <a:outerShdw blurRad="292100" dist="139700" dir="2700000" algn="tl" rotWithShape="0">
              <a:srgbClr val="333333">
                <a:alpha val="65000"/>
              </a:srgbClr>
            </a:outerShdw>
          </a:effectLst>
        </p:spPr>
      </p:pic>
      <p:pic>
        <p:nvPicPr>
          <p:cNvPr id="2050" name="Picture 2"/>
          <p:cNvPicPr>
            <a:picLocks noChangeAspect="1" noChangeArrowheads="1"/>
          </p:cNvPicPr>
          <p:nvPr/>
        </p:nvPicPr>
        <p:blipFill>
          <a:blip r:embed="rId4" cstate="print"/>
          <a:srcRect/>
          <a:stretch>
            <a:fillRect/>
          </a:stretch>
        </p:blipFill>
        <p:spPr bwMode="auto">
          <a:xfrm>
            <a:off x="76200" y="4324350"/>
            <a:ext cx="7046913" cy="2609850"/>
          </a:xfrm>
          <a:prstGeom prst="rect">
            <a:avLst/>
          </a:prstGeom>
          <a:ln>
            <a:noFill/>
          </a:ln>
          <a:effectLst>
            <a:outerShdw blurRad="292100" dist="139700" dir="2700000" algn="tl" rotWithShape="0">
              <a:srgbClr val="333333">
                <a:alpha val="65000"/>
              </a:srgbClr>
            </a:outerShdw>
          </a:effectLst>
        </p:spPr>
      </p:pic>
      <p:pic>
        <p:nvPicPr>
          <p:cNvPr id="2051" name="Picture 3"/>
          <p:cNvPicPr>
            <a:picLocks noChangeAspect="1" noChangeArrowheads="1"/>
          </p:cNvPicPr>
          <p:nvPr/>
        </p:nvPicPr>
        <p:blipFill>
          <a:blip r:embed="rId5" cstate="print"/>
          <a:srcRect/>
          <a:stretch>
            <a:fillRect/>
          </a:stretch>
        </p:blipFill>
        <p:spPr bwMode="auto">
          <a:xfrm>
            <a:off x="2971800" y="1447800"/>
            <a:ext cx="5886450" cy="1676400"/>
          </a:xfrm>
          <a:prstGeom prst="rect">
            <a:avLst/>
          </a:prstGeom>
          <a:ln>
            <a:noFill/>
          </a:ln>
          <a:effectLst>
            <a:outerShdw blurRad="292100" dist="139700" dir="2700000" algn="tl" rotWithShape="0">
              <a:srgbClr val="333333">
                <a:alpha val="65000"/>
              </a:srgbClr>
            </a:outerShdw>
          </a:effectLst>
        </p:spPr>
      </p:pic>
      <p:pic>
        <p:nvPicPr>
          <p:cNvPr id="2052" name="Picture 4"/>
          <p:cNvPicPr>
            <a:picLocks noChangeAspect="1" noChangeArrowheads="1"/>
          </p:cNvPicPr>
          <p:nvPr/>
        </p:nvPicPr>
        <p:blipFill>
          <a:blip r:embed="rId6" cstate="print"/>
          <a:srcRect/>
          <a:stretch>
            <a:fillRect/>
          </a:stretch>
        </p:blipFill>
        <p:spPr bwMode="auto">
          <a:xfrm>
            <a:off x="2209800" y="3810000"/>
            <a:ext cx="6963432" cy="1447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Pattern 1: </a:t>
            </a:r>
          </a:p>
        </p:txBody>
      </p:sp>
      <p:sp>
        <p:nvSpPr>
          <p:cNvPr id="3" name="Content Placeholder 2"/>
          <p:cNvSpPr>
            <a:spLocks noGrp="1"/>
          </p:cNvSpPr>
          <p:nvPr>
            <p:ph idx="1"/>
          </p:nvPr>
        </p:nvSpPr>
        <p:spPr/>
        <p:txBody>
          <a:bodyPr/>
          <a:lstStyle/>
          <a:p>
            <a:r>
              <a:rPr lang="en-US"/>
              <a:t>CBB infestation rates increase over the coffee growing season and are higher on coffee bushes that birds are excluded from</a:t>
            </a:r>
          </a:p>
        </p:txBody>
      </p:sp>
      <p:pic>
        <p:nvPicPr>
          <p:cNvPr id="125954" name="Picture 2"/>
          <p:cNvPicPr>
            <a:picLocks noChangeAspect="1" noChangeArrowheads="1"/>
          </p:cNvPicPr>
          <p:nvPr/>
        </p:nvPicPr>
        <p:blipFill>
          <a:blip r:embed="rId2" cstate="print"/>
          <a:srcRect/>
          <a:stretch>
            <a:fillRect/>
          </a:stretch>
        </p:blipFill>
        <p:spPr bwMode="auto">
          <a:xfrm>
            <a:off x="76200" y="3219450"/>
            <a:ext cx="6248400" cy="333375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43333" t="41294" r="22667"/>
          <a:stretch>
            <a:fillRect/>
          </a:stretch>
        </p:blipFill>
        <p:spPr bwMode="auto">
          <a:xfrm>
            <a:off x="6096000" y="3200400"/>
            <a:ext cx="2743200" cy="3551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Pattern 3:</a:t>
            </a:r>
          </a:p>
        </p:txBody>
      </p:sp>
      <p:sp>
        <p:nvSpPr>
          <p:cNvPr id="3" name="Content Placeholder 2"/>
          <p:cNvSpPr>
            <a:spLocks noGrp="1"/>
          </p:cNvSpPr>
          <p:nvPr>
            <p:ph idx="1"/>
          </p:nvPr>
        </p:nvSpPr>
        <p:spPr/>
        <p:txBody>
          <a:bodyPr>
            <a:normAutofit/>
          </a:bodyPr>
          <a:lstStyle/>
          <a:p>
            <a:r>
              <a:rPr lang="en-US" sz="3600"/>
              <a:t>Bird densities are 2-3 times higher in shade coffee vs. sun coffee</a:t>
            </a:r>
          </a:p>
          <a:p>
            <a:pPr lvl="1"/>
            <a:r>
              <a:rPr lang="en-US"/>
              <a:t>(because there is more food in shade coffee habitat)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Pattern 4:</a:t>
            </a:r>
          </a:p>
        </p:txBody>
      </p:sp>
      <p:sp>
        <p:nvSpPr>
          <p:cNvPr id="3" name="Content Placeholder 2"/>
          <p:cNvSpPr>
            <a:spLocks noGrp="1"/>
          </p:cNvSpPr>
          <p:nvPr>
            <p:ph idx="1"/>
          </p:nvPr>
        </p:nvSpPr>
        <p:spPr/>
        <p:txBody>
          <a:bodyPr/>
          <a:lstStyle/>
          <a:p>
            <a:r>
              <a:rPr lang="en-US"/>
              <a:t>The percent reduction in CBB infestation by birds is higher where CBB infestation rate is higher</a:t>
            </a:r>
          </a:p>
        </p:txBody>
      </p:sp>
      <p:pic>
        <p:nvPicPr>
          <p:cNvPr id="3074" name="Picture 2"/>
          <p:cNvPicPr>
            <a:picLocks noChangeAspect="1" noChangeArrowheads="1"/>
          </p:cNvPicPr>
          <p:nvPr/>
        </p:nvPicPr>
        <p:blipFill>
          <a:blip r:embed="rId2" cstate="print"/>
          <a:srcRect/>
          <a:stretch>
            <a:fillRect/>
          </a:stretch>
        </p:blipFill>
        <p:spPr bwMode="auto">
          <a:xfrm>
            <a:off x="3886200" y="2664353"/>
            <a:ext cx="4876800" cy="397298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Pattern 5:</a:t>
            </a:r>
          </a:p>
        </p:txBody>
      </p:sp>
      <p:sp>
        <p:nvSpPr>
          <p:cNvPr id="3" name="Content Placeholder 2"/>
          <p:cNvSpPr>
            <a:spLocks noGrp="1"/>
          </p:cNvSpPr>
          <p:nvPr>
            <p:ph idx="1"/>
          </p:nvPr>
        </p:nvSpPr>
        <p:spPr/>
        <p:txBody>
          <a:bodyPr/>
          <a:lstStyle/>
          <a:p>
            <a:r>
              <a:rPr lang="en-US"/>
              <a:t>Bird densities increase rapidly when there is a short-term, sharp increase in food availability (a bug irruption)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00063" y="76200"/>
            <a:ext cx="8143875" cy="1143000"/>
          </a:xfrm>
        </p:spPr>
        <p:txBody>
          <a:bodyPr>
            <a:normAutofit/>
          </a:bodyPr>
          <a:lstStyle/>
          <a:p>
            <a:pPr>
              <a:defRPr/>
            </a:pPr>
            <a:r>
              <a:rPr lang="en-US" sz="3600"/>
              <a:t>Some major problems in using IBMs</a:t>
            </a:r>
          </a:p>
        </p:txBody>
      </p:sp>
      <p:sp>
        <p:nvSpPr>
          <p:cNvPr id="16387" name="Rectangle 3"/>
          <p:cNvSpPr>
            <a:spLocks noGrp="1" noChangeArrowheads="1"/>
          </p:cNvSpPr>
          <p:nvPr>
            <p:ph type="body" idx="1"/>
          </p:nvPr>
        </p:nvSpPr>
        <p:spPr bwMode="auto">
          <a:xfrm>
            <a:off x="500063" y="1600200"/>
            <a:ext cx="8186737" cy="4953000"/>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eaLnBrk="1" hangingPunct="1"/>
            <a:r>
              <a:rPr lang="en-US"/>
              <a:t>Finding the right level of complexity</a:t>
            </a:r>
          </a:p>
          <a:p>
            <a:pPr lvl="1"/>
            <a:r>
              <a:rPr lang="en-US"/>
              <a:t>Einstein: “We should make things as simple as possible, but not simpler” – How??</a:t>
            </a:r>
          </a:p>
          <a:p>
            <a:r>
              <a:rPr lang="en-US"/>
              <a:t>We are not used to thinking across levels</a:t>
            </a:r>
          </a:p>
          <a:p>
            <a:pPr lvl="1"/>
            <a:r>
              <a:rPr lang="en-US"/>
              <a:t>IBMs are </a:t>
            </a:r>
            <a:r>
              <a:rPr lang="en-US" i="1"/>
              <a:t>population</a:t>
            </a:r>
            <a:r>
              <a:rPr lang="en-US"/>
              <a:t> models based on individual traits, but we are only interested in individual traits that affect the population</a:t>
            </a:r>
          </a:p>
          <a:p>
            <a:pPr lvl="1"/>
            <a:r>
              <a:rPr lang="en-US"/>
              <a:t>How do we capture the real mechanisms that drive some dynamic of a system?</a:t>
            </a:r>
          </a:p>
          <a:p>
            <a:pPr lvl="1"/>
            <a:r>
              <a:rPr lang="en-US"/>
              <a:t>How do we know we have a good model of individual traits, other mechanisms??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Pattern 6:</a:t>
            </a:r>
          </a:p>
        </p:txBody>
      </p:sp>
      <p:sp>
        <p:nvSpPr>
          <p:cNvPr id="3" name="Content Placeholder 2"/>
          <p:cNvSpPr>
            <a:spLocks noGrp="1"/>
          </p:cNvSpPr>
          <p:nvPr>
            <p:ph idx="1"/>
          </p:nvPr>
        </p:nvSpPr>
        <p:spPr>
          <a:xfrm>
            <a:off x="457200" y="1371600"/>
            <a:ext cx="8534400" cy="4800600"/>
          </a:xfrm>
        </p:spPr>
        <p:txBody>
          <a:bodyPr/>
          <a:lstStyle/>
          <a:p>
            <a:r>
              <a:rPr lang="en-US"/>
              <a:t>Changes in landscape-wide bird densities over a season are related to food availability: bird density went down when food went down, and up when food went up</a:t>
            </a:r>
          </a:p>
        </p:txBody>
      </p:sp>
      <p:pic>
        <p:nvPicPr>
          <p:cNvPr id="1026" name="Picture 2"/>
          <p:cNvPicPr>
            <a:picLocks noChangeAspect="1" noChangeArrowheads="1"/>
          </p:cNvPicPr>
          <p:nvPr/>
        </p:nvPicPr>
        <p:blipFill>
          <a:blip r:embed="rId2" cstate="print"/>
          <a:srcRect/>
          <a:stretch>
            <a:fillRect/>
          </a:stretch>
        </p:blipFill>
        <p:spPr bwMode="auto">
          <a:xfrm>
            <a:off x="2216023" y="3356348"/>
            <a:ext cx="5175377" cy="334925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Pattern 9:</a:t>
            </a:r>
          </a:p>
        </p:txBody>
      </p:sp>
      <p:sp>
        <p:nvSpPr>
          <p:cNvPr id="3" name="Content Placeholder 2"/>
          <p:cNvSpPr>
            <a:spLocks noGrp="1"/>
          </p:cNvSpPr>
          <p:nvPr>
            <p:ph idx="1"/>
          </p:nvPr>
        </p:nvSpPr>
        <p:spPr/>
        <p:txBody>
          <a:bodyPr/>
          <a:lstStyle/>
          <a:p>
            <a:r>
              <a:rPr lang="en-US"/>
              <a:t>Consumption of CBB by birds is episodic: </a:t>
            </a:r>
            <a:br>
              <a:rPr lang="en-US"/>
            </a:br>
            <a:endParaRPr lang="en-US"/>
          </a:p>
          <a:p>
            <a:pPr lvl="1"/>
            <a:r>
              <a:rPr lang="en-US"/>
              <a:t>CBB make up only 8% of overall food, but</a:t>
            </a:r>
          </a:p>
          <a:p>
            <a:pPr lvl="1"/>
            <a:r>
              <a:rPr lang="en-US"/>
              <a:t>For short periods, CBB are almost 100% of a bird’s diet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Summary: What the patterns tell us about model’s structure</a:t>
            </a:r>
          </a:p>
        </p:txBody>
      </p:sp>
      <p:sp>
        <p:nvSpPr>
          <p:cNvPr id="3" name="Content Placeholder 2"/>
          <p:cNvSpPr>
            <a:spLocks noGrp="1"/>
          </p:cNvSpPr>
          <p:nvPr>
            <p:ph idx="1"/>
          </p:nvPr>
        </p:nvSpPr>
        <p:spPr>
          <a:xfrm>
            <a:off x="457200" y="1828800"/>
            <a:ext cx="8382000" cy="4800600"/>
          </a:xfrm>
        </p:spPr>
        <p:txBody>
          <a:bodyPr>
            <a:normAutofit/>
          </a:bodyPr>
          <a:lstStyle/>
          <a:p>
            <a:r>
              <a:rPr lang="en-US"/>
              <a:t>Many patterns are changes over time, so model must be dynamic</a:t>
            </a:r>
          </a:p>
          <a:p>
            <a:pPr lvl="1"/>
            <a:endParaRPr lang="en-US"/>
          </a:p>
          <a:p>
            <a:r>
              <a:rPr lang="en-US"/>
              <a:t>Many patterns are differences among habitat types, so the model must be spatial</a:t>
            </a:r>
          </a:p>
          <a:p>
            <a:pPr lvl="1"/>
            <a:r>
              <a:rPr lang="en-US"/>
              <a:t>at resolution fine enough (5 m</a:t>
            </a:r>
            <a:r>
              <a:rPr lang="en-US" baseline="30000"/>
              <a:t>2</a:t>
            </a:r>
            <a:r>
              <a:rPr lang="en-US"/>
              <a:t>) to represent the small patches of vegetation that typify the farms</a:t>
            </a:r>
          </a:p>
          <a:p>
            <a:pPr lvl="2"/>
            <a:endParaRPr lang="en-US"/>
          </a:p>
          <a:p>
            <a:pPr lvl="2"/>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What do these patterns tell us about a model’s structure??</a:t>
            </a:r>
          </a:p>
        </p:txBody>
      </p:sp>
      <p:sp>
        <p:nvSpPr>
          <p:cNvPr id="3" name="Content Placeholder 2"/>
          <p:cNvSpPr>
            <a:spLocks noGrp="1"/>
          </p:cNvSpPr>
          <p:nvPr>
            <p:ph idx="1"/>
          </p:nvPr>
        </p:nvSpPr>
        <p:spPr>
          <a:xfrm>
            <a:off x="457200" y="1828800"/>
            <a:ext cx="8382000" cy="4800600"/>
          </a:xfrm>
        </p:spPr>
        <p:txBody>
          <a:bodyPr>
            <a:normAutofit lnSpcReduction="10000"/>
          </a:bodyPr>
          <a:lstStyle/>
          <a:p>
            <a:r>
              <a:rPr lang="en-US"/>
              <a:t>Many patterns are changes over time, so model must be dynamic</a:t>
            </a:r>
          </a:p>
          <a:p>
            <a:pPr lvl="1"/>
            <a:endParaRPr lang="en-US"/>
          </a:p>
          <a:p>
            <a:r>
              <a:rPr lang="en-US"/>
              <a:t>Many patterns are differences among habitat types, so the model must be spatial</a:t>
            </a:r>
          </a:p>
          <a:p>
            <a:pPr lvl="1"/>
            <a:r>
              <a:rPr lang="en-US"/>
              <a:t>at resolution fine enough (5 m</a:t>
            </a:r>
            <a:r>
              <a:rPr lang="en-US" baseline="30000"/>
              <a:t>2</a:t>
            </a:r>
            <a:r>
              <a:rPr lang="en-US"/>
              <a:t>) to represent the small patches of vegetation that typify the farms</a:t>
            </a:r>
          </a:p>
          <a:p>
            <a:pPr lvl="2"/>
            <a:endParaRPr lang="en-US"/>
          </a:p>
          <a:p>
            <a:r>
              <a:rPr lang="en-US"/>
              <a:t>Bird foraging is the key adaptive behavior</a:t>
            </a:r>
          </a:p>
          <a:p>
            <a:pPr lvl="2"/>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What do these patterns tell us about a model’s structure??</a:t>
            </a:r>
          </a:p>
        </p:txBody>
      </p:sp>
      <p:sp>
        <p:nvSpPr>
          <p:cNvPr id="3" name="Content Placeholder 2"/>
          <p:cNvSpPr>
            <a:spLocks noGrp="1"/>
          </p:cNvSpPr>
          <p:nvPr>
            <p:ph idx="1"/>
          </p:nvPr>
        </p:nvSpPr>
        <p:spPr>
          <a:xfrm>
            <a:off x="457200" y="1828800"/>
            <a:ext cx="8382000" cy="4800600"/>
          </a:xfrm>
        </p:spPr>
        <p:txBody>
          <a:bodyPr>
            <a:normAutofit fontScale="85000" lnSpcReduction="10000"/>
          </a:bodyPr>
          <a:lstStyle/>
          <a:p>
            <a:r>
              <a:rPr lang="en-US"/>
              <a:t>Many patterns are changes over time, so model must be dynamic</a:t>
            </a:r>
          </a:p>
          <a:p>
            <a:pPr lvl="1"/>
            <a:endParaRPr lang="en-US"/>
          </a:p>
          <a:p>
            <a:r>
              <a:rPr lang="en-US"/>
              <a:t>Many patterns are differences among habitat types, so the model must be spatial</a:t>
            </a:r>
          </a:p>
          <a:p>
            <a:pPr lvl="1"/>
            <a:r>
              <a:rPr lang="en-US"/>
              <a:t>at resolution fine enough (5 m</a:t>
            </a:r>
            <a:r>
              <a:rPr lang="en-US" baseline="30000"/>
              <a:t>2</a:t>
            </a:r>
            <a:r>
              <a:rPr lang="en-US"/>
              <a:t>) to represent the small patches of vegetation that typify the farms</a:t>
            </a:r>
          </a:p>
          <a:p>
            <a:pPr lvl="2"/>
            <a:endParaRPr lang="en-US"/>
          </a:p>
          <a:p>
            <a:r>
              <a:rPr lang="en-US"/>
              <a:t>Bird foraging is the key adaptive behavior</a:t>
            </a:r>
          </a:p>
          <a:p>
            <a:pPr lvl="2"/>
            <a:endParaRPr lang="en-US"/>
          </a:p>
          <a:p>
            <a:r>
              <a:rPr lang="en-US"/>
              <a:t>Birds move often, so we need a short time step </a:t>
            </a:r>
            <a:br>
              <a:rPr lang="en-US"/>
            </a:br>
            <a:r>
              <a:rPr lang="en-US"/>
              <a:t>(1 min)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To potentially reproduce the patterns we need to represent...</a:t>
            </a:r>
          </a:p>
        </p:txBody>
      </p:sp>
      <p:sp>
        <p:nvSpPr>
          <p:cNvPr id="3" name="Content Placeholder 2"/>
          <p:cNvSpPr>
            <a:spLocks noGrp="1"/>
          </p:cNvSpPr>
          <p:nvPr>
            <p:ph idx="1"/>
          </p:nvPr>
        </p:nvSpPr>
        <p:spPr>
          <a:xfrm>
            <a:off x="228600" y="1752600"/>
            <a:ext cx="8686800" cy="4953000"/>
          </a:xfrm>
        </p:spPr>
        <p:txBody>
          <a:bodyPr>
            <a:normAutofit fontScale="85000" lnSpcReduction="20000"/>
          </a:bodyPr>
          <a:lstStyle/>
          <a:p>
            <a:r>
              <a:rPr lang="en-US"/>
              <a:t>CBB infestation rate </a:t>
            </a:r>
            <a:br>
              <a:rPr lang="en-US"/>
            </a:br>
            <a:r>
              <a:rPr lang="en-US"/>
              <a:t>(% of coffee berries with beetles in them)</a:t>
            </a:r>
          </a:p>
          <a:p>
            <a:pPr lvl="1"/>
            <a:r>
              <a:rPr lang="en-US"/>
              <a:t>varying over time and between shade- and sun coffee</a:t>
            </a:r>
          </a:p>
          <a:p>
            <a:r>
              <a:rPr lang="en-US">
                <a:solidFill>
                  <a:srgbClr val="FF0000"/>
                </a:solidFill>
              </a:rPr>
              <a:t>NOT</a:t>
            </a:r>
            <a:r>
              <a:rPr lang="en-US"/>
              <a:t> CBB population dynamics</a:t>
            </a:r>
          </a:p>
          <a:p>
            <a:pPr lvl="1"/>
            <a:endParaRPr lang="en-US"/>
          </a:p>
          <a:p>
            <a:r>
              <a:rPr lang="en-US"/>
              <a:t>Exclosures </a:t>
            </a:r>
            <a:br>
              <a:rPr lang="en-US"/>
            </a:br>
            <a:r>
              <a:rPr lang="en-US"/>
              <a:t>(three patterns are results of exclosure experiments)</a:t>
            </a:r>
          </a:p>
          <a:p>
            <a:pPr lvl="1"/>
            <a:endParaRPr lang="en-US"/>
          </a:p>
          <a:p>
            <a:r>
              <a:rPr lang="en-US"/>
              <a:t>Bug irruptions (pattern 5)</a:t>
            </a:r>
          </a:p>
          <a:p>
            <a:pPr lvl="1"/>
            <a:endParaRPr lang="en-US"/>
          </a:p>
          <a:p>
            <a:r>
              <a:rPr lang="en-US"/>
              <a:t>Mortality / emigration due to food shortage </a:t>
            </a:r>
            <a:br>
              <a:rPr lang="en-US"/>
            </a:br>
            <a:r>
              <a:rPr lang="en-US"/>
              <a:t>(pattern 6 relates changes in bird density to food)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r>
              <a:rPr lang="en-US" sz="3600"/>
              <a:t>So—</a:t>
            </a:r>
            <a:br>
              <a:rPr lang="en-US" sz="3600"/>
            </a:br>
            <a:r>
              <a:rPr lang="en-US" sz="3200"/>
              <a:t>Coffee</a:t>
            </a:r>
            <a:r>
              <a:rPr lang="en-US" sz="3600"/>
              <a:t> farm model scales and entities:</a:t>
            </a:r>
          </a:p>
        </p:txBody>
      </p:sp>
      <p:sp>
        <p:nvSpPr>
          <p:cNvPr id="3" name="Content Placeholder 2"/>
          <p:cNvSpPr>
            <a:spLocks noGrp="1"/>
          </p:cNvSpPr>
          <p:nvPr>
            <p:ph idx="1"/>
          </p:nvPr>
        </p:nvSpPr>
        <p:spPr>
          <a:xfrm>
            <a:off x="228600" y="1752600"/>
            <a:ext cx="8686800" cy="4953000"/>
          </a:xfrm>
        </p:spPr>
        <p:txBody>
          <a:bodyPr>
            <a:normAutofit fontScale="92500" lnSpcReduction="10000"/>
          </a:bodyPr>
          <a:lstStyle/>
          <a:p>
            <a:r>
              <a:rPr lang="en-US"/>
              <a:t>Time scales:</a:t>
            </a:r>
          </a:p>
          <a:p>
            <a:pPr lvl="1"/>
            <a:r>
              <a:rPr lang="en-US"/>
              <a:t>Daily time step but– birds select a cell every minute</a:t>
            </a:r>
          </a:p>
          <a:p>
            <a:r>
              <a:rPr lang="en-US"/>
              <a:t>Cells: </a:t>
            </a:r>
          </a:p>
          <a:p>
            <a:pPr lvl="1"/>
            <a:r>
              <a:rPr lang="en-US"/>
              <a:t>200 x 200 cells, each 5 m in width</a:t>
            </a:r>
          </a:p>
          <a:p>
            <a:pPr lvl="1"/>
            <a:r>
              <a:rPr lang="en-US"/>
              <a:t>Each cell is one of 6 habitat types</a:t>
            </a:r>
          </a:p>
          <a:p>
            <a:pPr lvl="1"/>
            <a:r>
              <a:rPr lang="en-US"/>
              <a:t>Initialized into “clumps” of habitat types</a:t>
            </a:r>
          </a:p>
          <a:p>
            <a:pPr lvl="1"/>
            <a:r>
              <a:rPr lang="en-US"/>
              <a:t>Variables for bug availability and CBB infestation rate</a:t>
            </a:r>
          </a:p>
          <a:p>
            <a:r>
              <a:rPr lang="en-US"/>
              <a:t>Birds: 3000 initial birds with variables:</a:t>
            </a:r>
          </a:p>
          <a:p>
            <a:pPr lvl="1"/>
            <a:r>
              <a:rPr lang="en-US"/>
              <a:t>Location (which patch)</a:t>
            </a:r>
          </a:p>
          <a:p>
            <a:pPr lvl="1"/>
            <a:r>
              <a:rPr lang="en-US"/>
              <a:t>Energy level</a:t>
            </a:r>
          </a:p>
          <a:p>
            <a:pPr lvl="1"/>
            <a:endParaRPr lang="en-US"/>
          </a:p>
          <a:p>
            <a:endParaRPr lang="en-US"/>
          </a:p>
          <a:p>
            <a:pPr lvl="1"/>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So—</a:t>
            </a:r>
            <a:br>
              <a:rPr lang="en-US"/>
            </a:br>
            <a:r>
              <a:rPr lang="en-US"/>
              <a:t>Coffee farm model processes:</a:t>
            </a:r>
          </a:p>
        </p:txBody>
      </p:sp>
      <p:sp>
        <p:nvSpPr>
          <p:cNvPr id="3" name="Content Placeholder 2"/>
          <p:cNvSpPr>
            <a:spLocks noGrp="1"/>
          </p:cNvSpPr>
          <p:nvPr>
            <p:ph idx="1"/>
          </p:nvPr>
        </p:nvSpPr>
        <p:spPr>
          <a:xfrm>
            <a:off x="228600" y="1752600"/>
            <a:ext cx="8686800" cy="4953000"/>
          </a:xfrm>
        </p:spPr>
        <p:txBody>
          <a:bodyPr>
            <a:normAutofit/>
          </a:bodyPr>
          <a:lstStyle/>
          <a:p>
            <a:r>
              <a:rPr lang="en-US"/>
              <a:t>Bug production </a:t>
            </a:r>
          </a:p>
          <a:p>
            <a:r>
              <a:rPr lang="en-US"/>
              <a:t>CBB infestation update</a:t>
            </a:r>
          </a:p>
          <a:p>
            <a:r>
              <a:rPr lang="en-US"/>
              <a:t>Birds reset energy level to empty</a:t>
            </a:r>
          </a:p>
          <a:p>
            <a:r>
              <a:rPr lang="en-US"/>
              <a:t>Birds forage (once per minute, up to 12 hrs, until they obtain daily energy need)</a:t>
            </a:r>
          </a:p>
          <a:p>
            <a:r>
              <a:rPr lang="en-US"/>
              <a:t>Birds may starve if they do not obtain daily energy need</a:t>
            </a:r>
          </a:p>
          <a:p>
            <a:pPr lvl="1"/>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Details:</a:t>
            </a:r>
          </a:p>
        </p:txBody>
      </p:sp>
      <p:sp>
        <p:nvSpPr>
          <p:cNvPr id="3" name="Content Placeholder 2"/>
          <p:cNvSpPr>
            <a:spLocks noGrp="1"/>
          </p:cNvSpPr>
          <p:nvPr>
            <p:ph idx="1"/>
          </p:nvPr>
        </p:nvSpPr>
        <p:spPr>
          <a:xfrm>
            <a:off x="457200" y="1828800"/>
            <a:ext cx="8229600" cy="4297363"/>
          </a:xfrm>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533400" y="1447800"/>
            <a:ext cx="8230902" cy="5410200"/>
          </a:xfrm>
          <a:prstGeom prst="rect">
            <a:avLst/>
          </a:prstGeom>
          <a:noFill/>
          <a:ln w="9525">
            <a:solidFill>
              <a:schemeClr val="tx1"/>
            </a:solid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p>
        </p:txBody>
      </p:sp>
      <p:sp>
        <p:nvSpPr>
          <p:cNvPr id="3" name="Content Placeholder 2"/>
          <p:cNvSpPr>
            <a:spLocks noGrp="1"/>
          </p:cNvSpPr>
          <p:nvPr>
            <p:ph idx="1"/>
          </p:nvPr>
        </p:nvSpPr>
        <p:spPr/>
        <p:txBody>
          <a:bodyPr/>
          <a:lstStyle/>
          <a:p>
            <a:endParaRPr lang="en-US"/>
          </a:p>
        </p:txBody>
      </p:sp>
      <p:sp>
        <p:nvSpPr>
          <p:cNvPr id="4" name="Action Button: Forward or Next 3">
            <a:hlinkClick r:id="rId2" action="ppaction://hlinkfile" highlightClick="1"/>
          </p:cNvPr>
          <p:cNvSpPr/>
          <p:nvPr/>
        </p:nvSpPr>
        <p:spPr>
          <a:xfrm>
            <a:off x="3733800" y="4876800"/>
            <a:ext cx="1042416" cy="104241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a:off x="6553200" y="6248400"/>
            <a:ext cx="1905000" cy="457200"/>
          </a:xfrm>
          <a:prstGeom prst="rect">
            <a:avLst/>
          </a:prstGeom>
        </p:spPr>
        <p:txBody>
          <a:bodyPr/>
          <a:lstStyle/>
          <a:p>
            <a:fld id="{A6A4A481-2162-48A7-8DA1-5E69F64350B2}" type="slidenum">
              <a:rPr lang="en-US"/>
              <a:pPr/>
              <a:t>3</a:t>
            </a:fld>
            <a:endParaRPr lang="en-US"/>
          </a:p>
        </p:txBody>
      </p:sp>
      <p:sp>
        <p:nvSpPr>
          <p:cNvPr id="361474" name="Rectangle 2"/>
          <p:cNvSpPr>
            <a:spLocks noGrp="1" noChangeArrowheads="1"/>
          </p:cNvSpPr>
          <p:nvPr>
            <p:ph type="title"/>
          </p:nvPr>
        </p:nvSpPr>
        <p:spPr>
          <a:xfrm>
            <a:off x="76200" y="0"/>
            <a:ext cx="8915400" cy="1676400"/>
          </a:xfrm>
        </p:spPr>
        <p:txBody>
          <a:bodyPr>
            <a:noAutofit/>
          </a:bodyPr>
          <a:lstStyle/>
          <a:p>
            <a:r>
              <a:rPr lang="en-US" sz="3600"/>
              <a:t>Pattern-Oriented Modeling</a:t>
            </a:r>
            <a:br>
              <a:rPr lang="en-US" sz="3600"/>
            </a:br>
            <a:r>
              <a:rPr lang="en-US" sz="3600"/>
              <a:t>Phase 1: Use patterns to design the model</a:t>
            </a:r>
          </a:p>
        </p:txBody>
      </p:sp>
      <p:sp>
        <p:nvSpPr>
          <p:cNvPr id="361475" name="Rectangle 3"/>
          <p:cNvSpPr>
            <a:spLocks noGrp="1" noChangeArrowheads="1"/>
          </p:cNvSpPr>
          <p:nvPr>
            <p:ph type="body" idx="1"/>
          </p:nvPr>
        </p:nvSpPr>
        <p:spPr>
          <a:xfrm>
            <a:off x="304800" y="1676400"/>
            <a:ext cx="8382000" cy="4876800"/>
          </a:xfrm>
        </p:spPr>
        <p:txBody>
          <a:bodyPr>
            <a:normAutofit lnSpcReduction="10000"/>
          </a:bodyPr>
          <a:lstStyle/>
          <a:p>
            <a:r>
              <a:rPr lang="en-US" sz="2800">
                <a:solidFill>
                  <a:schemeClr val="bg2"/>
                </a:solidFill>
              </a:rPr>
              <a:t>(1) Identify useful patterns</a:t>
            </a:r>
          </a:p>
          <a:p>
            <a:r>
              <a:rPr lang="en-US" sz="2800"/>
              <a:t>The first “filter” for deciding what to include in any model is the problem the model is to solve... </a:t>
            </a:r>
          </a:p>
          <a:p>
            <a:pPr lvl="1"/>
            <a:r>
              <a:rPr lang="en-US" sz="2400"/>
              <a:t>include only stuff necessary to solve the problem</a:t>
            </a:r>
          </a:p>
          <a:p>
            <a:endParaRPr lang="en-US" sz="2800"/>
          </a:p>
          <a:p>
            <a:r>
              <a:rPr lang="en-US" sz="2800"/>
              <a:t>A clearly-stated problem is essential for designing a model... but for complex models it is not sufficient</a:t>
            </a:r>
          </a:p>
          <a:p>
            <a:pPr lvl="1"/>
            <a:r>
              <a:rPr lang="en-US" sz="2400"/>
              <a:t>Too many ways to solve the same problem</a:t>
            </a:r>
          </a:p>
          <a:p>
            <a:pPr lvl="1"/>
            <a:r>
              <a:rPr lang="en-US" sz="2400"/>
              <a:t>What entities, variables, processes, etc. really capture the system’s inner workings??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Conclusions for POM model design</a:t>
            </a:r>
          </a:p>
        </p:txBody>
      </p:sp>
      <p:sp>
        <p:nvSpPr>
          <p:cNvPr id="3" name="Content Placeholder 2"/>
          <p:cNvSpPr>
            <a:spLocks noGrp="1"/>
          </p:cNvSpPr>
          <p:nvPr>
            <p:ph idx="1"/>
          </p:nvPr>
        </p:nvSpPr>
        <p:spPr>
          <a:xfrm>
            <a:off x="457200" y="1600200"/>
            <a:ext cx="8686800" cy="4724400"/>
          </a:xfrm>
        </p:spPr>
        <p:txBody>
          <a:bodyPr>
            <a:normAutofit/>
          </a:bodyPr>
          <a:lstStyle/>
          <a:p>
            <a:r>
              <a:rPr lang="en-US"/>
              <a:t>Basing a model’s design explicitly on a clear purpose and on observed patterns makes your model:</a:t>
            </a:r>
          </a:p>
          <a:p>
            <a:pPr lvl="1"/>
            <a:r>
              <a:rPr lang="en-US"/>
              <a:t>Much easier to build</a:t>
            </a:r>
          </a:p>
          <a:p>
            <a:pPr lvl="1"/>
            <a:r>
              <a:rPr lang="en-US"/>
              <a:t>Look like science instead of </a:t>
            </a:r>
            <a:r>
              <a:rPr lang="en-US" i="1"/>
              <a:t>ad hoc</a:t>
            </a:r>
          </a:p>
          <a:p>
            <a:pPr lvl="1"/>
            <a:r>
              <a:rPr lang="en-US"/>
              <a:t>Helps you stop building and start analyzing </a:t>
            </a:r>
            <a:br>
              <a:rPr lang="en-US"/>
            </a:br>
            <a:r>
              <a:rPr lang="en-US"/>
              <a:t>(and eventually finish and get your degree)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1143000"/>
          </a:xfrm>
        </p:spPr>
        <p:txBody>
          <a:bodyPr>
            <a:noAutofit/>
          </a:bodyPr>
          <a:lstStyle/>
          <a:p>
            <a:r>
              <a:rPr lang="en-US" sz="3200"/>
              <a:t>The pattern-oriented theory development cycle</a:t>
            </a:r>
          </a:p>
        </p:txBody>
      </p:sp>
      <p:grpSp>
        <p:nvGrpSpPr>
          <p:cNvPr id="3" name="Group 6"/>
          <p:cNvGrpSpPr>
            <a:grpSpLocks noChangeAspect="1"/>
          </p:cNvGrpSpPr>
          <p:nvPr/>
        </p:nvGrpSpPr>
        <p:grpSpPr>
          <a:xfrm>
            <a:off x="533400" y="1219200"/>
            <a:ext cx="7857479" cy="5486400"/>
            <a:chOff x="228600" y="152400"/>
            <a:chExt cx="8505593" cy="6477000"/>
          </a:xfrm>
        </p:grpSpPr>
        <p:graphicFrame>
          <p:nvGraphicFramePr>
            <p:cNvPr id="5" name="Diagram 4"/>
            <p:cNvGraphicFramePr/>
            <p:nvPr/>
          </p:nvGraphicFramePr>
          <p:xfrm>
            <a:off x="228600" y="152400"/>
            <a:ext cx="8505593" cy="64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p:cNvSpPr/>
            <p:nvPr/>
          </p:nvSpPr>
          <p:spPr>
            <a:xfrm>
              <a:off x="3886200" y="2590800"/>
              <a:ext cx="1752600" cy="1524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ln>
                    <a:solidFill>
                      <a:sysClr val="windowText" lastClr="000000"/>
                    </a:solidFill>
                  </a:ln>
                  <a:solidFill>
                    <a:schemeClr val="tx1">
                      <a:lumMod val="50000"/>
                      <a:lumOff val="50000"/>
                    </a:schemeClr>
                  </a:solidFill>
                  <a:latin typeface="Arial" pitchFamily="34" charset="0"/>
                  <a:cs typeface="Arial" pitchFamily="34" charset="0"/>
                </a:rPr>
                <a:t>Characteristic patterns of emergent behavior</a:t>
              </a:r>
            </a:p>
          </p:txBody>
        </p:sp>
        <p:sp>
          <p:nvSpPr>
            <p:cNvPr id="7" name="Freeform 6"/>
            <p:cNvSpPr/>
            <p:nvPr/>
          </p:nvSpPr>
          <p:spPr>
            <a:xfrm>
              <a:off x="2438400" y="2438400"/>
              <a:ext cx="1225826" cy="304800"/>
            </a:xfrm>
            <a:custGeom>
              <a:avLst/>
              <a:gdLst>
                <a:gd name="connsiteX0" fmla="*/ 0 w 1620078"/>
                <a:gd name="connsiteY0" fmla="*/ 286578 h 455544"/>
                <a:gd name="connsiteX1" fmla="*/ 983974 w 1620078"/>
                <a:gd name="connsiteY1" fmla="*/ 28161 h 455544"/>
                <a:gd name="connsiteX2" fmla="*/ 1620078 w 1620078"/>
                <a:gd name="connsiteY2" fmla="*/ 455544 h 455544"/>
              </a:gdLst>
              <a:ahLst/>
              <a:cxnLst>
                <a:cxn ang="0">
                  <a:pos x="connsiteX0" y="connsiteY0"/>
                </a:cxn>
                <a:cxn ang="0">
                  <a:pos x="connsiteX1" y="connsiteY1"/>
                </a:cxn>
                <a:cxn ang="0">
                  <a:pos x="connsiteX2" y="connsiteY2"/>
                </a:cxn>
              </a:cxnLst>
              <a:rect l="l" t="t" r="r" b="b"/>
              <a:pathLst>
                <a:path w="1620078" h="455544">
                  <a:moveTo>
                    <a:pt x="0" y="286578"/>
                  </a:moveTo>
                  <a:cubicBezTo>
                    <a:pt x="356980" y="143289"/>
                    <a:pt x="713961" y="0"/>
                    <a:pt x="983974" y="28161"/>
                  </a:cubicBezTo>
                  <a:cubicBezTo>
                    <a:pt x="1253987" y="56322"/>
                    <a:pt x="1437032" y="255933"/>
                    <a:pt x="1620078" y="455544"/>
                  </a:cubicBezTo>
                </a:path>
              </a:pathLst>
            </a:cu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8" name="Freeform 7"/>
            <p:cNvSpPr/>
            <p:nvPr/>
          </p:nvSpPr>
          <p:spPr>
            <a:xfrm rot="4822430">
              <a:off x="5266605" y="4557912"/>
              <a:ext cx="1051408" cy="180576"/>
            </a:xfrm>
            <a:custGeom>
              <a:avLst/>
              <a:gdLst>
                <a:gd name="connsiteX0" fmla="*/ 0 w 1620078"/>
                <a:gd name="connsiteY0" fmla="*/ 286578 h 455544"/>
                <a:gd name="connsiteX1" fmla="*/ 983974 w 1620078"/>
                <a:gd name="connsiteY1" fmla="*/ 28161 h 455544"/>
                <a:gd name="connsiteX2" fmla="*/ 1620078 w 1620078"/>
                <a:gd name="connsiteY2" fmla="*/ 455544 h 455544"/>
              </a:gdLst>
              <a:ahLst/>
              <a:cxnLst>
                <a:cxn ang="0">
                  <a:pos x="connsiteX0" y="connsiteY0"/>
                </a:cxn>
                <a:cxn ang="0">
                  <a:pos x="connsiteX1" y="connsiteY1"/>
                </a:cxn>
                <a:cxn ang="0">
                  <a:pos x="connsiteX2" y="connsiteY2"/>
                </a:cxn>
              </a:cxnLst>
              <a:rect l="l" t="t" r="r" b="b"/>
              <a:pathLst>
                <a:path w="1620078" h="455544">
                  <a:moveTo>
                    <a:pt x="0" y="286578"/>
                  </a:moveTo>
                  <a:cubicBezTo>
                    <a:pt x="356980" y="143289"/>
                    <a:pt x="713961" y="0"/>
                    <a:pt x="983974" y="28161"/>
                  </a:cubicBezTo>
                  <a:cubicBezTo>
                    <a:pt x="1253987" y="56322"/>
                    <a:pt x="1437032" y="255933"/>
                    <a:pt x="1620078" y="455544"/>
                  </a:cubicBezTo>
                </a:path>
              </a:pathLst>
            </a:cu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spTree>
    <p:extLst>
      <p:ext uri="{BB962C8B-B14F-4D97-AF65-F5344CB8AC3E}">
        <p14:creationId xmlns:p14="http://schemas.microsoft.com/office/powerpoint/2010/main" val="2372746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458200" cy="1143000"/>
          </a:xfrm>
        </p:spPr>
        <p:txBody>
          <a:bodyPr>
            <a:noAutofit/>
          </a:bodyPr>
          <a:lstStyle/>
          <a:p>
            <a:r>
              <a:rPr lang="en-US" sz="3600"/>
              <a:t>Foraging theory in the coffee farm model</a:t>
            </a:r>
          </a:p>
        </p:txBody>
      </p:sp>
      <p:sp>
        <p:nvSpPr>
          <p:cNvPr id="3" name="Content Placeholder 2"/>
          <p:cNvSpPr>
            <a:spLocks noGrp="1"/>
          </p:cNvSpPr>
          <p:nvPr>
            <p:ph idx="1"/>
          </p:nvPr>
        </p:nvSpPr>
        <p:spPr>
          <a:xfrm>
            <a:off x="304800" y="1219200"/>
            <a:ext cx="8686800" cy="5029200"/>
          </a:xfrm>
        </p:spPr>
        <p:txBody>
          <a:bodyPr>
            <a:noAutofit/>
          </a:bodyPr>
          <a:lstStyle/>
          <a:p>
            <a:r>
              <a:rPr lang="en-US" sz="2400"/>
              <a:t>How do individual birds decide which habitat cell to forage in, when:</a:t>
            </a:r>
          </a:p>
          <a:p>
            <a:pPr lvl="1"/>
            <a:r>
              <a:rPr lang="en-US" sz="2400"/>
              <a:t>Different habitat types have different food production</a:t>
            </a:r>
          </a:p>
          <a:p>
            <a:pPr lvl="1"/>
            <a:r>
              <a:rPr lang="en-US" sz="2400"/>
              <a:t>Food consumed by one bird is no longer available to others</a:t>
            </a:r>
          </a:p>
          <a:p>
            <a:pPr lvl="1"/>
            <a:r>
              <a:rPr lang="en-US" sz="2400"/>
              <a:t>One bird uses up most of a cell’s food within a few minutes</a:t>
            </a:r>
          </a:p>
          <a:p>
            <a:pPr lvl="1"/>
            <a:endParaRPr lang="en-US" sz="2400"/>
          </a:p>
          <a:p>
            <a:r>
              <a:rPr lang="en-US" sz="2400"/>
              <a:t>Scales:</a:t>
            </a:r>
          </a:p>
          <a:p>
            <a:pPr lvl="1"/>
            <a:r>
              <a:rPr lang="en-US" sz="2400"/>
              <a:t>5 × 5 meter cells</a:t>
            </a:r>
          </a:p>
          <a:p>
            <a:pPr lvl="1"/>
            <a:r>
              <a:rPr lang="en-US" sz="2400"/>
              <a:t>1 minute time step, up to 12 hours per day</a:t>
            </a:r>
          </a:p>
        </p:txBody>
      </p:sp>
    </p:spTree>
    <p:extLst>
      <p:ext uri="{BB962C8B-B14F-4D97-AF65-F5344CB8AC3E}">
        <p14:creationId xmlns:p14="http://schemas.microsoft.com/office/powerpoint/2010/main" val="2454122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Foraging hypothesis 1</a:t>
            </a:r>
          </a:p>
        </p:txBody>
      </p:sp>
      <p:sp>
        <p:nvSpPr>
          <p:cNvPr id="3" name="Content Placeholder 2"/>
          <p:cNvSpPr>
            <a:spLocks noGrp="1"/>
          </p:cNvSpPr>
          <p:nvPr>
            <p:ph idx="1"/>
          </p:nvPr>
        </p:nvSpPr>
        <p:spPr/>
        <p:txBody>
          <a:bodyPr/>
          <a:lstStyle/>
          <a:p>
            <a:r>
              <a:rPr lang="en-US"/>
              <a:t>Dr. Grimm’s advice: Always start with a “null” hypothesis (simplest possible)</a:t>
            </a:r>
          </a:p>
          <a:p>
            <a:pPr lvl="1"/>
            <a:endParaRPr lang="en-US"/>
          </a:p>
          <a:p>
            <a:pPr lvl="1"/>
            <a:r>
              <a:rPr lang="en-US"/>
              <a:t>As a baseline for comparison to other hypotheses</a:t>
            </a:r>
          </a:p>
          <a:p>
            <a:pPr lvl="1"/>
            <a:endParaRPr lang="en-US"/>
          </a:p>
          <a:p>
            <a:pPr lvl="1"/>
            <a:r>
              <a:rPr lang="en-US"/>
              <a:t>To see how important the behavior is</a:t>
            </a:r>
          </a:p>
        </p:txBody>
      </p:sp>
    </p:spTree>
    <p:extLst>
      <p:ext uri="{BB962C8B-B14F-4D97-AF65-F5344CB8AC3E}">
        <p14:creationId xmlns:p14="http://schemas.microsoft.com/office/powerpoint/2010/main" val="1440737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Foraging hypothesis 1</a:t>
            </a:r>
          </a:p>
        </p:txBody>
      </p:sp>
      <p:sp>
        <p:nvSpPr>
          <p:cNvPr id="3" name="Content Placeholder 2"/>
          <p:cNvSpPr>
            <a:spLocks noGrp="1"/>
          </p:cNvSpPr>
          <p:nvPr>
            <p:ph idx="1"/>
          </p:nvPr>
        </p:nvSpPr>
        <p:spPr/>
        <p:txBody>
          <a:bodyPr/>
          <a:lstStyle/>
          <a:p>
            <a:pPr marL="514350" indent="-514350">
              <a:buFont typeface="+mj-lt"/>
              <a:buAutoNum type="arabicPeriod"/>
            </a:pPr>
            <a:r>
              <a:rPr lang="en-US"/>
              <a:t>Random  (a “null” theory): </a:t>
            </a:r>
          </a:p>
          <a:p>
            <a:pPr lvl="1"/>
            <a:r>
              <a:rPr lang="en-US"/>
              <a:t>randomly choose one of 9 neighborhood cells</a:t>
            </a:r>
          </a:p>
        </p:txBody>
      </p:sp>
      <p:sp>
        <p:nvSpPr>
          <p:cNvPr id="4" name="Rectangle 3"/>
          <p:cNvSpPr/>
          <p:nvPr/>
        </p:nvSpPr>
        <p:spPr>
          <a:xfrm>
            <a:off x="1905000" y="36576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19400" y="36576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33800" y="36576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05000" y="45720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19400" y="45720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33800" y="4572000"/>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05000" y="54864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19400" y="5486400"/>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33800" y="5486400"/>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a:spLocks noChangeAspect="1"/>
          </p:cNvSpPr>
          <p:nvPr/>
        </p:nvSpPr>
        <p:spPr>
          <a:xfrm rot="18854217">
            <a:off x="3017520" y="4713096"/>
            <a:ext cx="640080" cy="583387"/>
          </a:xfrm>
          <a:custGeom>
            <a:avLst/>
            <a:gdLst>
              <a:gd name="connsiteX0" fmla="*/ 13854 w 4849091"/>
              <a:gd name="connsiteY0" fmla="*/ 0 h 4419600"/>
              <a:gd name="connsiteX1" fmla="*/ 4849091 w 4849091"/>
              <a:gd name="connsiteY1" fmla="*/ 2230582 h 4419600"/>
              <a:gd name="connsiteX2" fmla="*/ 0 w 4849091"/>
              <a:gd name="connsiteY2" fmla="*/ 4419600 h 4419600"/>
              <a:gd name="connsiteX3" fmla="*/ 1052945 w 4849091"/>
              <a:gd name="connsiteY3" fmla="*/ 2230582 h 4419600"/>
              <a:gd name="connsiteX4" fmla="*/ 13854 w 4849091"/>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9091" h="4419600">
                <a:moveTo>
                  <a:pt x="13854" y="0"/>
                </a:moveTo>
                <a:lnTo>
                  <a:pt x="4849091" y="2230582"/>
                </a:lnTo>
                <a:lnTo>
                  <a:pt x="0" y="4419600"/>
                </a:lnTo>
                <a:lnTo>
                  <a:pt x="1052945" y="2230582"/>
                </a:lnTo>
                <a:lnTo>
                  <a:pt x="13854" y="0"/>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622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Foraging hypothesis 2</a:t>
            </a:r>
          </a:p>
        </p:txBody>
      </p:sp>
      <p:sp>
        <p:nvSpPr>
          <p:cNvPr id="3" name="Content Placeholder 2"/>
          <p:cNvSpPr>
            <a:spLocks noGrp="1"/>
          </p:cNvSpPr>
          <p:nvPr>
            <p:ph idx="1"/>
          </p:nvPr>
        </p:nvSpPr>
        <p:spPr/>
        <p:txBody>
          <a:bodyPr/>
          <a:lstStyle/>
          <a:p>
            <a:r>
              <a:rPr lang="en-US"/>
              <a:t>The inverse of Dr. Grimm’s advice: Include an extremely smart behavior</a:t>
            </a:r>
          </a:p>
        </p:txBody>
      </p:sp>
    </p:spTree>
    <p:extLst>
      <p:ext uri="{BB962C8B-B14F-4D97-AF65-F5344CB8AC3E}">
        <p14:creationId xmlns:p14="http://schemas.microsoft.com/office/powerpoint/2010/main" val="2208118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Foraging hypothesis 2</a:t>
            </a:r>
          </a:p>
        </p:txBody>
      </p:sp>
      <p:sp>
        <p:nvSpPr>
          <p:cNvPr id="3" name="Content Placeholder 2"/>
          <p:cNvSpPr>
            <a:spLocks noGrp="1"/>
          </p:cNvSpPr>
          <p:nvPr>
            <p:ph idx="1"/>
          </p:nvPr>
        </p:nvSpPr>
        <p:spPr/>
        <p:txBody>
          <a:bodyPr/>
          <a:lstStyle/>
          <a:p>
            <a:pPr marL="514350" indent="-514350">
              <a:buFont typeface="+mj-lt"/>
              <a:buAutoNum type="arabicPeriod"/>
            </a:pPr>
            <a:r>
              <a:rPr lang="en-US">
                <a:solidFill>
                  <a:schemeClr val="bg1">
                    <a:lumMod val="50000"/>
                  </a:schemeClr>
                </a:solidFill>
              </a:rPr>
              <a:t>Random</a:t>
            </a:r>
          </a:p>
          <a:p>
            <a:pPr marL="514350" indent="-514350">
              <a:buFont typeface="+mj-lt"/>
              <a:buAutoNum type="arabicPeriod"/>
            </a:pPr>
            <a:r>
              <a:rPr lang="en-US"/>
              <a:t>Optimal cell (long range): </a:t>
            </a:r>
          </a:p>
          <a:p>
            <a:pPr lvl="1"/>
            <a:r>
              <a:rPr lang="en-US"/>
              <a:t>Always select the cell with highest intake rate</a:t>
            </a:r>
          </a:p>
          <a:p>
            <a:pPr lvl="1"/>
            <a:r>
              <a:rPr lang="en-US"/>
              <a:t>within a radius of 100 meters</a:t>
            </a:r>
          </a:p>
        </p:txBody>
      </p:sp>
    </p:spTree>
    <p:extLst>
      <p:ext uri="{BB962C8B-B14F-4D97-AF65-F5344CB8AC3E}">
        <p14:creationId xmlns:p14="http://schemas.microsoft.com/office/powerpoint/2010/main" val="3045899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Foraging hypothesis 3</a:t>
            </a:r>
          </a:p>
        </p:txBody>
      </p:sp>
      <p:sp>
        <p:nvSpPr>
          <p:cNvPr id="3" name="Content Placeholder 2"/>
          <p:cNvSpPr>
            <a:spLocks noGrp="1"/>
          </p:cNvSpPr>
          <p:nvPr>
            <p:ph idx="1"/>
          </p:nvPr>
        </p:nvSpPr>
        <p:spPr/>
        <p:txBody>
          <a:bodyPr/>
          <a:lstStyle/>
          <a:p>
            <a:r>
              <a:rPr lang="en-US"/>
              <a:t>My advice: Include some ‘classical’ theory (because it is fun to show why it makes no sense)</a:t>
            </a:r>
          </a:p>
          <a:p>
            <a:endParaRPr lang="en-US"/>
          </a:p>
          <a:p>
            <a:r>
              <a:rPr lang="en-US"/>
              <a:t>Classical theory of bird foraging ??</a:t>
            </a:r>
          </a:p>
        </p:txBody>
      </p:sp>
    </p:spTree>
    <p:extLst>
      <p:ext uri="{BB962C8B-B14F-4D97-AF65-F5344CB8AC3E}">
        <p14:creationId xmlns:p14="http://schemas.microsoft.com/office/powerpoint/2010/main" val="2417585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ormAutofit fontScale="90000"/>
          </a:bodyPr>
          <a:lstStyle/>
          <a:p>
            <a:r>
              <a:rPr lang="en-US" sz="3600"/>
              <a:t>Charnov (1976) “Marginal value theorem”</a:t>
            </a:r>
            <a:br>
              <a:rPr lang="en-US" sz="3600"/>
            </a:br>
            <a:r>
              <a:rPr lang="en-US" sz="3600"/>
              <a:t>(cited 3688 times)</a:t>
            </a:r>
          </a:p>
        </p:txBody>
      </p:sp>
      <p:sp>
        <p:nvSpPr>
          <p:cNvPr id="3" name="Content Placeholder 2"/>
          <p:cNvSpPr>
            <a:spLocks noGrp="1"/>
          </p:cNvSpPr>
          <p:nvPr>
            <p:ph idx="1"/>
          </p:nvPr>
        </p:nvSpPr>
        <p:spPr>
          <a:xfrm>
            <a:off x="304800" y="1219200"/>
            <a:ext cx="8610600" cy="5410200"/>
          </a:xfrm>
        </p:spPr>
        <p:txBody>
          <a:bodyPr>
            <a:normAutofit/>
          </a:bodyPr>
          <a:lstStyle/>
          <a:p>
            <a:r>
              <a:rPr lang="en-US" sz="2800"/>
              <a:t>The theory: Maximize intake by foraging in one patch until food is depleted to landscape average</a:t>
            </a:r>
          </a:p>
          <a:p>
            <a:pPr lvl="1"/>
            <a:endParaRPr lang="en-US" sz="2400"/>
          </a:p>
          <a:p>
            <a:r>
              <a:rPr lang="en-US" sz="2800"/>
              <a:t>Problems:  ??</a:t>
            </a:r>
          </a:p>
        </p:txBody>
      </p:sp>
      <p:pic>
        <p:nvPicPr>
          <p:cNvPr id="132097" name="Picture 1"/>
          <p:cNvPicPr>
            <a:picLocks noChangeAspect="1" noChangeArrowheads="1"/>
          </p:cNvPicPr>
          <p:nvPr/>
        </p:nvPicPr>
        <p:blipFill>
          <a:blip r:embed="rId2" cstate="print"/>
          <a:srcRect/>
          <a:stretch>
            <a:fillRect/>
          </a:stretch>
        </p:blipFill>
        <p:spPr bwMode="auto">
          <a:xfrm>
            <a:off x="4114800" y="2233882"/>
            <a:ext cx="4724400" cy="4624118"/>
          </a:xfrm>
          <a:prstGeom prst="rect">
            <a:avLst/>
          </a:prstGeom>
          <a:noFill/>
          <a:ln w="9525">
            <a:noFill/>
            <a:miter lim="800000"/>
            <a:headEnd/>
            <a:tailEnd/>
          </a:ln>
        </p:spPr>
      </p:pic>
    </p:spTree>
    <p:extLst>
      <p:ext uri="{BB962C8B-B14F-4D97-AF65-F5344CB8AC3E}">
        <p14:creationId xmlns:p14="http://schemas.microsoft.com/office/powerpoint/2010/main" val="4078767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ormAutofit/>
          </a:bodyPr>
          <a:lstStyle/>
          <a:p>
            <a:r>
              <a:rPr lang="en-US" sz="3600"/>
              <a:t>Charnov (1976) “Marginal value theorem”</a:t>
            </a:r>
          </a:p>
        </p:txBody>
      </p:sp>
      <p:sp>
        <p:nvSpPr>
          <p:cNvPr id="3" name="Content Placeholder 2"/>
          <p:cNvSpPr>
            <a:spLocks noGrp="1"/>
          </p:cNvSpPr>
          <p:nvPr>
            <p:ph idx="1"/>
          </p:nvPr>
        </p:nvSpPr>
        <p:spPr>
          <a:xfrm>
            <a:off x="304800" y="1066800"/>
            <a:ext cx="8610600" cy="5562600"/>
          </a:xfrm>
        </p:spPr>
        <p:txBody>
          <a:bodyPr>
            <a:normAutofit/>
          </a:bodyPr>
          <a:lstStyle/>
          <a:p>
            <a:r>
              <a:rPr lang="en-US" sz="2800"/>
              <a:t>The theory: Maximize intake by foraging in one patch until food is depleted to landscape average</a:t>
            </a:r>
          </a:p>
          <a:p>
            <a:pPr lvl="1"/>
            <a:endParaRPr lang="en-US" sz="2400"/>
          </a:p>
          <a:p>
            <a:r>
              <a:rPr lang="en-US" sz="2800"/>
              <a:t>Problems:</a:t>
            </a:r>
          </a:p>
          <a:p>
            <a:pPr lvl="1"/>
            <a:r>
              <a:rPr lang="en-US" sz="2400"/>
              <a:t>Doesn’t say where to move </a:t>
            </a:r>
            <a:r>
              <a:rPr lang="en-US" sz="2400" i="1"/>
              <a:t>to</a:t>
            </a:r>
          </a:p>
          <a:p>
            <a:pPr lvl="2"/>
            <a:endParaRPr lang="en-US" sz="2000"/>
          </a:p>
          <a:p>
            <a:pPr lvl="1"/>
            <a:r>
              <a:rPr lang="en-US" sz="2400"/>
              <a:t>What is “landscape average” when food is constantly being depleted by competitors?</a:t>
            </a:r>
          </a:p>
          <a:p>
            <a:pPr lvl="2"/>
            <a:endParaRPr lang="en-US" sz="2000"/>
          </a:p>
          <a:p>
            <a:pPr lvl="1"/>
            <a:r>
              <a:rPr lang="en-US" sz="2400"/>
              <a:t>Landscape average food availability may not be sufficient to keep the individual alive</a:t>
            </a:r>
          </a:p>
        </p:txBody>
      </p:sp>
    </p:spTree>
    <p:extLst>
      <p:ext uri="{BB962C8B-B14F-4D97-AF65-F5344CB8AC3E}">
        <p14:creationId xmlns:p14="http://schemas.microsoft.com/office/powerpoint/2010/main" val="34315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a:off x="6553200" y="6248400"/>
            <a:ext cx="1905000" cy="457200"/>
          </a:xfrm>
          <a:prstGeom prst="rect">
            <a:avLst/>
          </a:prstGeom>
        </p:spPr>
        <p:txBody>
          <a:bodyPr/>
          <a:lstStyle/>
          <a:p>
            <a:fld id="{A6A4A481-2162-48A7-8DA1-5E69F64350B2}" type="slidenum">
              <a:rPr lang="en-US"/>
              <a:pPr/>
              <a:t>4</a:t>
            </a:fld>
            <a:endParaRPr lang="en-US"/>
          </a:p>
        </p:txBody>
      </p:sp>
      <p:sp>
        <p:nvSpPr>
          <p:cNvPr id="361474" name="Rectangle 2"/>
          <p:cNvSpPr>
            <a:spLocks noGrp="1" noChangeArrowheads="1"/>
          </p:cNvSpPr>
          <p:nvPr>
            <p:ph type="title"/>
          </p:nvPr>
        </p:nvSpPr>
        <p:spPr>
          <a:xfrm>
            <a:off x="152400" y="0"/>
            <a:ext cx="8915400" cy="1524000"/>
          </a:xfrm>
        </p:spPr>
        <p:txBody>
          <a:bodyPr>
            <a:noAutofit/>
          </a:bodyPr>
          <a:lstStyle/>
          <a:p>
            <a:r>
              <a:rPr lang="en-US" sz="3600"/>
              <a:t>Phase 1: Use patterns to design the model</a:t>
            </a:r>
          </a:p>
        </p:txBody>
      </p:sp>
      <p:sp>
        <p:nvSpPr>
          <p:cNvPr id="361475" name="Rectangle 3"/>
          <p:cNvSpPr>
            <a:spLocks noGrp="1" noChangeArrowheads="1"/>
          </p:cNvSpPr>
          <p:nvPr>
            <p:ph type="body" idx="1"/>
          </p:nvPr>
        </p:nvSpPr>
        <p:spPr>
          <a:xfrm>
            <a:off x="685800" y="1676400"/>
            <a:ext cx="7772400" cy="4610120"/>
          </a:xfrm>
        </p:spPr>
        <p:txBody>
          <a:bodyPr/>
          <a:lstStyle/>
          <a:p>
            <a:r>
              <a:rPr lang="en-US" sz="2800"/>
              <a:t>The model needs to include</a:t>
            </a:r>
          </a:p>
          <a:p>
            <a:pPr lvl="1"/>
            <a:r>
              <a:rPr lang="en-US" sz="2400"/>
              <a:t>Processes that cause the patterns</a:t>
            </a:r>
          </a:p>
          <a:p>
            <a:pPr lvl="1"/>
            <a:endParaRPr lang="en-US" sz="2400"/>
          </a:p>
          <a:p>
            <a:pPr lvl="1"/>
            <a:r>
              <a:rPr lang="en-US" sz="2400"/>
              <a:t>Structures &amp; variables that are essential to the patterns</a:t>
            </a:r>
          </a:p>
          <a:p>
            <a:pPr lvl="1"/>
            <a:endParaRPr lang="en-US" sz="2400"/>
          </a:p>
          <a:p>
            <a:pPr lvl="1"/>
            <a:r>
              <a:rPr lang="en-US" sz="2400"/>
              <a:t>The scales that patterns occur at</a:t>
            </a:r>
          </a:p>
          <a:p>
            <a:pPr lvl="1"/>
            <a:endParaRPr lang="en-US" sz="2400"/>
          </a:p>
          <a:p>
            <a:pPr lvl="1"/>
            <a:r>
              <a:rPr lang="en-US" sz="2400"/>
              <a:t>(Little else--Leave out anything unimportant to the patterns)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Foraging hypotheses</a:t>
            </a:r>
          </a:p>
        </p:txBody>
      </p:sp>
      <p:sp>
        <p:nvSpPr>
          <p:cNvPr id="3" name="Content Placeholder 2"/>
          <p:cNvSpPr>
            <a:spLocks noGrp="1"/>
          </p:cNvSpPr>
          <p:nvPr>
            <p:ph idx="1"/>
          </p:nvPr>
        </p:nvSpPr>
        <p:spPr/>
        <p:txBody>
          <a:bodyPr/>
          <a:lstStyle/>
          <a:p>
            <a:pPr marL="514350" indent="-514350">
              <a:buFont typeface="+mj-lt"/>
              <a:buAutoNum type="arabicPeriod"/>
            </a:pPr>
            <a:r>
              <a:rPr lang="en-US">
                <a:solidFill>
                  <a:schemeClr val="bg1">
                    <a:lumMod val="50000"/>
                  </a:schemeClr>
                </a:solidFill>
              </a:rPr>
              <a:t>Random</a:t>
            </a:r>
          </a:p>
          <a:p>
            <a:pPr marL="514350" indent="-514350">
              <a:buFont typeface="+mj-lt"/>
              <a:buAutoNum type="arabicPeriod"/>
            </a:pPr>
            <a:r>
              <a:rPr lang="en-US">
                <a:solidFill>
                  <a:schemeClr val="bg1">
                    <a:lumMod val="50000"/>
                  </a:schemeClr>
                </a:solidFill>
              </a:rPr>
              <a:t>Optimal cell – long distance</a:t>
            </a:r>
          </a:p>
          <a:p>
            <a:pPr marL="514350" indent="-514350">
              <a:buFont typeface="+mj-lt"/>
              <a:buAutoNum type="arabicPeriod"/>
            </a:pPr>
            <a:r>
              <a:rPr lang="en-US"/>
              <a:t>Optimal departure (based on Charnov 1976 “marginal value theory”): </a:t>
            </a:r>
          </a:p>
          <a:p>
            <a:pPr lvl="1"/>
            <a:r>
              <a:rPr lang="en-US"/>
              <a:t>Stay in a cell until food is depleted so that bird cannot meet its daily intake requirement</a:t>
            </a:r>
          </a:p>
          <a:p>
            <a:pPr lvl="1"/>
            <a:r>
              <a:rPr lang="en-US"/>
              <a:t>Then move randomly to a neighbor cell</a:t>
            </a:r>
          </a:p>
        </p:txBody>
      </p:sp>
    </p:spTree>
    <p:extLst>
      <p:ext uri="{BB962C8B-B14F-4D97-AF65-F5344CB8AC3E}">
        <p14:creationId xmlns:p14="http://schemas.microsoft.com/office/powerpoint/2010/main" val="62583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Foraging hypothesis 4</a:t>
            </a:r>
          </a:p>
        </p:txBody>
      </p:sp>
      <p:sp>
        <p:nvSpPr>
          <p:cNvPr id="3" name="Content Placeholder 2"/>
          <p:cNvSpPr>
            <a:spLocks noGrp="1"/>
          </p:cNvSpPr>
          <p:nvPr>
            <p:ph idx="1"/>
          </p:nvPr>
        </p:nvSpPr>
        <p:spPr/>
        <p:txBody>
          <a:bodyPr/>
          <a:lstStyle/>
          <a:p>
            <a:pPr marL="514350" indent="-514350"/>
            <a:r>
              <a:rPr lang="en-US"/>
              <a:t>My advice: Think through the relevant ODD design concepts and think about behavior that would be smart but realistic</a:t>
            </a:r>
          </a:p>
          <a:p>
            <a:pPr marL="914400" lvl="1" indent="-514350"/>
            <a:r>
              <a:rPr lang="en-US"/>
              <a:t>What objective would birds use to select a cell?</a:t>
            </a:r>
          </a:p>
          <a:p>
            <a:pPr marL="914400" lvl="1" indent="-514350"/>
            <a:r>
              <a:rPr lang="en-US"/>
              <a:t>Over what radius could birds </a:t>
            </a:r>
            <a:br>
              <a:rPr lang="en-US"/>
            </a:br>
            <a:r>
              <a:rPr lang="en-US"/>
              <a:t>sense food availability in a</a:t>
            </a:r>
            <a:br>
              <a:rPr lang="en-US"/>
            </a:br>
            <a:r>
              <a:rPr lang="en-US"/>
              <a:t>1-minute time step?</a:t>
            </a:r>
          </a:p>
        </p:txBody>
      </p:sp>
      <p:grpSp>
        <p:nvGrpSpPr>
          <p:cNvPr id="14" name="Group 13"/>
          <p:cNvGrpSpPr/>
          <p:nvPr/>
        </p:nvGrpSpPr>
        <p:grpSpPr>
          <a:xfrm>
            <a:off x="6705600" y="4419600"/>
            <a:ext cx="2286000" cy="2286000"/>
            <a:chOff x="1905000" y="3657600"/>
            <a:chExt cx="2743200" cy="2743200"/>
          </a:xfrm>
        </p:grpSpPr>
        <p:sp>
          <p:nvSpPr>
            <p:cNvPr id="4" name="Rectangle 3"/>
            <p:cNvSpPr/>
            <p:nvPr/>
          </p:nvSpPr>
          <p:spPr>
            <a:xfrm>
              <a:off x="1905000" y="36576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19400" y="36576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33800" y="36576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05000" y="45720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19400" y="45720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33800" y="4572000"/>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05000" y="5486400"/>
              <a:ext cx="914400"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19400" y="5486400"/>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33800" y="5486400"/>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a:spLocks noChangeAspect="1"/>
            </p:cNvSpPr>
            <p:nvPr/>
          </p:nvSpPr>
          <p:spPr>
            <a:xfrm rot="18854217">
              <a:off x="3017520" y="4713096"/>
              <a:ext cx="640080" cy="583387"/>
            </a:xfrm>
            <a:custGeom>
              <a:avLst/>
              <a:gdLst>
                <a:gd name="connsiteX0" fmla="*/ 13854 w 4849091"/>
                <a:gd name="connsiteY0" fmla="*/ 0 h 4419600"/>
                <a:gd name="connsiteX1" fmla="*/ 4849091 w 4849091"/>
                <a:gd name="connsiteY1" fmla="*/ 2230582 h 4419600"/>
                <a:gd name="connsiteX2" fmla="*/ 0 w 4849091"/>
                <a:gd name="connsiteY2" fmla="*/ 4419600 h 4419600"/>
                <a:gd name="connsiteX3" fmla="*/ 1052945 w 4849091"/>
                <a:gd name="connsiteY3" fmla="*/ 2230582 h 4419600"/>
                <a:gd name="connsiteX4" fmla="*/ 13854 w 4849091"/>
                <a:gd name="connsiteY4" fmla="*/ 0 h 441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9091" h="4419600">
                  <a:moveTo>
                    <a:pt x="13854" y="0"/>
                  </a:moveTo>
                  <a:lnTo>
                    <a:pt x="4849091" y="2230582"/>
                  </a:lnTo>
                  <a:lnTo>
                    <a:pt x="0" y="4419600"/>
                  </a:lnTo>
                  <a:lnTo>
                    <a:pt x="1052945" y="2230582"/>
                  </a:lnTo>
                  <a:lnTo>
                    <a:pt x="13854" y="0"/>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1630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Foraging hypotheses</a:t>
            </a:r>
          </a:p>
        </p:txBody>
      </p:sp>
      <p:sp>
        <p:nvSpPr>
          <p:cNvPr id="3" name="Content Placeholder 2"/>
          <p:cNvSpPr>
            <a:spLocks noGrp="1"/>
          </p:cNvSpPr>
          <p:nvPr>
            <p:ph idx="1"/>
          </p:nvPr>
        </p:nvSpPr>
        <p:spPr/>
        <p:txBody>
          <a:bodyPr/>
          <a:lstStyle/>
          <a:p>
            <a:pPr marL="514350" indent="-514350">
              <a:buFont typeface="+mj-lt"/>
              <a:buAutoNum type="arabicPeriod"/>
            </a:pPr>
            <a:r>
              <a:rPr lang="en-US">
                <a:solidFill>
                  <a:schemeClr val="bg1">
                    <a:lumMod val="50000"/>
                  </a:schemeClr>
                </a:solidFill>
              </a:rPr>
              <a:t>Random</a:t>
            </a:r>
          </a:p>
          <a:p>
            <a:pPr marL="514350" indent="-514350">
              <a:buFont typeface="+mj-lt"/>
              <a:buAutoNum type="arabicPeriod"/>
            </a:pPr>
            <a:r>
              <a:rPr lang="en-US">
                <a:solidFill>
                  <a:schemeClr val="bg1">
                    <a:lumMod val="50000"/>
                  </a:schemeClr>
                </a:solidFill>
              </a:rPr>
              <a:t>Optimal cell – long distance</a:t>
            </a:r>
          </a:p>
          <a:p>
            <a:pPr marL="514350" indent="-514350">
              <a:buFont typeface="+mj-lt"/>
              <a:buAutoNum type="arabicPeriod"/>
            </a:pPr>
            <a:r>
              <a:rPr lang="en-US">
                <a:solidFill>
                  <a:schemeClr val="bg1">
                    <a:lumMod val="50000"/>
                  </a:schemeClr>
                </a:solidFill>
              </a:rPr>
              <a:t>Optimal departure</a:t>
            </a:r>
          </a:p>
          <a:p>
            <a:pPr marL="514350" indent="-514350">
              <a:buFont typeface="+mj-lt"/>
              <a:buAutoNum type="arabicPeriod"/>
            </a:pPr>
            <a:r>
              <a:rPr lang="en-US"/>
              <a:t>Optimal cell – short distance</a:t>
            </a:r>
          </a:p>
        </p:txBody>
      </p:sp>
    </p:spTree>
    <p:extLst>
      <p:ext uri="{BB962C8B-B14F-4D97-AF65-F5344CB8AC3E}">
        <p14:creationId xmlns:p14="http://schemas.microsoft.com/office/powerpoint/2010/main" val="2243375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The pattern-oriented analysis of foraging behavior theory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7490769"/>
              </p:ext>
            </p:extLst>
          </p:nvPr>
        </p:nvGraphicFramePr>
        <p:xfrm>
          <a:off x="152400" y="1752599"/>
          <a:ext cx="8839200" cy="4742451"/>
        </p:xfrm>
        <a:graphic>
          <a:graphicData uri="http://schemas.openxmlformats.org/drawingml/2006/table">
            <a:tbl>
              <a:tblPr firstRow="1" bandRow="1">
                <a:tableStyleId>{21E4AEA4-8DFA-4A89-87EB-49C32662AFE0}</a:tableStyleId>
              </a:tblPr>
              <a:tblGrid>
                <a:gridCol w="1767840">
                  <a:extLst>
                    <a:ext uri="{9D8B030D-6E8A-4147-A177-3AD203B41FA5}">
                      <a16:colId xmlns:a16="http://schemas.microsoft.com/office/drawing/2014/main" val="20000"/>
                    </a:ext>
                  </a:extLst>
                </a:gridCol>
                <a:gridCol w="1767840">
                  <a:extLst>
                    <a:ext uri="{9D8B030D-6E8A-4147-A177-3AD203B41FA5}">
                      <a16:colId xmlns:a16="http://schemas.microsoft.com/office/drawing/2014/main" val="20001"/>
                    </a:ext>
                  </a:extLst>
                </a:gridCol>
                <a:gridCol w="1767840">
                  <a:extLst>
                    <a:ext uri="{9D8B030D-6E8A-4147-A177-3AD203B41FA5}">
                      <a16:colId xmlns:a16="http://schemas.microsoft.com/office/drawing/2014/main" val="20002"/>
                    </a:ext>
                  </a:extLst>
                </a:gridCol>
                <a:gridCol w="1767840">
                  <a:extLst>
                    <a:ext uri="{9D8B030D-6E8A-4147-A177-3AD203B41FA5}">
                      <a16:colId xmlns:a16="http://schemas.microsoft.com/office/drawing/2014/main" val="20003"/>
                    </a:ext>
                  </a:extLst>
                </a:gridCol>
                <a:gridCol w="1767840">
                  <a:extLst>
                    <a:ext uri="{9D8B030D-6E8A-4147-A177-3AD203B41FA5}">
                      <a16:colId xmlns:a16="http://schemas.microsoft.com/office/drawing/2014/main" val="20004"/>
                    </a:ext>
                  </a:extLst>
                </a:gridCol>
              </a:tblGrid>
              <a:tr h="1433763">
                <a:tc>
                  <a:txBody>
                    <a:bodyPr/>
                    <a:lstStyle/>
                    <a:p>
                      <a:r>
                        <a:rPr lang="en-US"/>
                        <a:t>Patterns observed on Jamaican coffee farms</a:t>
                      </a:r>
                    </a:p>
                  </a:txBody>
                  <a:tcPr/>
                </a:tc>
                <a:tc>
                  <a:txBody>
                    <a:bodyPr/>
                    <a:lstStyle/>
                    <a:p>
                      <a:r>
                        <a:rPr lang="en-US"/>
                        <a:t>Theory 1:</a:t>
                      </a:r>
                    </a:p>
                    <a:p>
                      <a:r>
                        <a:rPr lang="en-US"/>
                        <a:t>Random cell</a:t>
                      </a:r>
                      <a:r>
                        <a:rPr lang="en-US" baseline="0"/>
                        <a:t> selection</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Theory 2:</a:t>
                      </a:r>
                    </a:p>
                    <a:p>
                      <a:r>
                        <a:rPr lang="en-US"/>
                        <a:t>Optimal departure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Theory 3:</a:t>
                      </a:r>
                    </a:p>
                    <a:p>
                      <a:r>
                        <a:rPr lang="en-US"/>
                        <a:t>Optimal cell (short range)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Theory 4:</a:t>
                      </a:r>
                    </a:p>
                    <a:p>
                      <a:pPr marL="0" marR="0" indent="0" algn="l" defTabSz="914400" rtl="0" eaLnBrk="1" fontAlgn="auto" latinLnBrk="0" hangingPunct="1">
                        <a:lnSpc>
                          <a:spcPct val="100000"/>
                        </a:lnSpc>
                        <a:spcBef>
                          <a:spcPts val="0"/>
                        </a:spcBef>
                        <a:spcAft>
                          <a:spcPts val="0"/>
                        </a:spcAft>
                        <a:buClrTx/>
                        <a:buSzTx/>
                        <a:buFontTx/>
                        <a:buNone/>
                        <a:tabLst/>
                        <a:defRPr/>
                      </a:pPr>
                      <a:r>
                        <a:rPr lang="en-US"/>
                        <a:t>Optimal cell (long</a:t>
                      </a:r>
                      <a:r>
                        <a:rPr lang="en-US" baseline="0"/>
                        <a:t> </a:t>
                      </a:r>
                      <a:r>
                        <a:rPr lang="en-US"/>
                        <a:t>range)</a:t>
                      </a:r>
                    </a:p>
                  </a:txBody>
                  <a:tcPr/>
                </a:tc>
                <a:extLst>
                  <a:ext uri="{0D108BD9-81ED-4DB2-BD59-A6C34878D82A}">
                    <a16:rowId xmlns:a16="http://schemas.microsoft.com/office/drawing/2014/main" val="10000"/>
                  </a:ext>
                </a:extLst>
              </a:tr>
              <a:tr h="551448">
                <a:tc>
                  <a:txBody>
                    <a:bodyPr/>
                    <a:lstStyle/>
                    <a:p>
                      <a:r>
                        <a:rPr lang="en-US"/>
                        <a:t>Pattern 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sym typeface="Wingdings"/>
                        </a:rPr>
                        <a:t></a:t>
                      </a:r>
                      <a:endParaRPr lang="en-US" sz="2400" kern="1200">
                        <a:solidFill>
                          <a:schemeClr val="dk1"/>
                        </a:solidFill>
                        <a:latin typeface="+mn-lt"/>
                        <a:ea typeface="+mn-ea"/>
                        <a:cs typeface="+mn-cs"/>
                      </a:endParaRPr>
                    </a:p>
                  </a:txBody>
                  <a:tcPr/>
                </a:tc>
                <a:tc>
                  <a:txBody>
                    <a:bodyPr/>
                    <a:lstStyle/>
                    <a:p>
                      <a:pPr algn="ctr"/>
                      <a:r>
                        <a:rPr lang="en-US" sz="2400" kern="1200">
                          <a:solidFill>
                            <a:schemeClr val="dk1"/>
                          </a:solidFill>
                          <a:latin typeface="+mn-lt"/>
                          <a:ea typeface="+mn-ea"/>
                          <a:cs typeface="+mn-cs"/>
                          <a:sym typeface="Wingdings"/>
                        </a:rPr>
                        <a:t></a:t>
                      </a:r>
                      <a:endParaRPr lang="en-US" sz="2400"/>
                    </a:p>
                  </a:txBody>
                  <a:tcPr/>
                </a:tc>
                <a:tc>
                  <a:txBody>
                    <a:bodyPr/>
                    <a:lstStyle/>
                    <a:p>
                      <a:pPr algn="ctr"/>
                      <a:r>
                        <a:rPr lang="en-US" sz="2400" kern="1200">
                          <a:solidFill>
                            <a:schemeClr val="dk1"/>
                          </a:solidFill>
                          <a:latin typeface="+mn-lt"/>
                          <a:ea typeface="+mn-ea"/>
                          <a:cs typeface="+mn-cs"/>
                          <a:sym typeface="Wingdings"/>
                        </a:rPr>
                        <a:t></a:t>
                      </a:r>
                      <a:endParaRPr lang="en-US" sz="2400"/>
                    </a:p>
                  </a:txBody>
                  <a:tcPr/>
                </a:tc>
                <a:tc>
                  <a:txBody>
                    <a:bodyPr/>
                    <a:lstStyle/>
                    <a:p>
                      <a:pPr algn="ctr"/>
                      <a:endParaRPr lang="en-US" sz="2400"/>
                    </a:p>
                  </a:txBody>
                  <a:tcPr/>
                </a:tc>
                <a:extLst>
                  <a:ext uri="{0D108BD9-81ED-4DB2-BD59-A6C34878D82A}">
                    <a16:rowId xmlns:a16="http://schemas.microsoft.com/office/drawing/2014/main" val="10001"/>
                  </a:ext>
                </a:extLst>
              </a:tr>
              <a:tr h="551448">
                <a:tc>
                  <a:txBody>
                    <a:bodyPr/>
                    <a:lstStyle/>
                    <a:p>
                      <a:r>
                        <a:rPr lang="en-US"/>
                        <a:t>Pattern 2:</a:t>
                      </a:r>
                    </a:p>
                  </a:txBody>
                  <a:tcPr/>
                </a:tc>
                <a:tc>
                  <a:txBody>
                    <a:bodyPr/>
                    <a:lstStyle/>
                    <a:p>
                      <a:pPr algn="ctr"/>
                      <a:endParaRPr lang="en-US" sz="2400"/>
                    </a:p>
                  </a:txBody>
                  <a:tcPr/>
                </a:tc>
                <a:tc>
                  <a:txBody>
                    <a:bodyPr/>
                    <a:lstStyle/>
                    <a:p>
                      <a:pPr algn="ctr"/>
                      <a:endParaRPr lang="en-US" sz="2400"/>
                    </a:p>
                  </a:txBody>
                  <a:tcPr/>
                </a:tc>
                <a:tc>
                  <a:txBody>
                    <a:bodyPr/>
                    <a:lstStyle/>
                    <a:p>
                      <a:pPr algn="ctr"/>
                      <a:r>
                        <a:rPr lang="en-US" sz="2400" kern="1200">
                          <a:solidFill>
                            <a:schemeClr val="dk1"/>
                          </a:solidFill>
                          <a:latin typeface="+mn-lt"/>
                          <a:ea typeface="+mn-ea"/>
                          <a:cs typeface="+mn-cs"/>
                          <a:sym typeface="Wingdings"/>
                        </a:rPr>
                        <a:t></a:t>
                      </a:r>
                      <a:endParaRPr lang="en-US" sz="2400"/>
                    </a:p>
                  </a:txBody>
                  <a:tcPr/>
                </a:tc>
                <a:tc>
                  <a:txBody>
                    <a:bodyPr/>
                    <a:lstStyle/>
                    <a:p>
                      <a:pPr algn="ctr"/>
                      <a:r>
                        <a:rPr lang="en-US" sz="2400" kern="1200" dirty="0">
                          <a:solidFill>
                            <a:schemeClr val="dk1"/>
                          </a:solidFill>
                          <a:latin typeface="+mn-lt"/>
                          <a:ea typeface="+mn-ea"/>
                          <a:cs typeface="+mn-cs"/>
                          <a:sym typeface="Wingdings"/>
                        </a:rPr>
                        <a:t></a:t>
                      </a:r>
                      <a:endParaRPr lang="en-US" sz="2400" dirty="0"/>
                    </a:p>
                  </a:txBody>
                  <a:tcPr/>
                </a:tc>
                <a:extLst>
                  <a:ext uri="{0D108BD9-81ED-4DB2-BD59-A6C34878D82A}">
                    <a16:rowId xmlns:a16="http://schemas.microsoft.com/office/drawing/2014/main" val="10002"/>
                  </a:ext>
                </a:extLst>
              </a:tr>
              <a:tr h="551448">
                <a:tc>
                  <a:txBody>
                    <a:bodyPr/>
                    <a:lstStyle/>
                    <a:p>
                      <a:r>
                        <a:rPr lang="en-US"/>
                        <a:t>Pattern 3:</a:t>
                      </a:r>
                    </a:p>
                  </a:txBody>
                  <a:tcPr/>
                </a:tc>
                <a:tc>
                  <a:txBody>
                    <a:bodyPr/>
                    <a:lstStyle/>
                    <a:p>
                      <a:pPr algn="ctr"/>
                      <a:endParaRPr lang="en-US" sz="2400"/>
                    </a:p>
                  </a:txBody>
                  <a:tcPr/>
                </a:tc>
                <a:tc>
                  <a:txBody>
                    <a:bodyPr/>
                    <a:lstStyle/>
                    <a:p>
                      <a:pPr algn="ctr"/>
                      <a:r>
                        <a:rPr lang="en-US" sz="2400" kern="1200">
                          <a:solidFill>
                            <a:schemeClr val="dk1"/>
                          </a:solidFill>
                          <a:latin typeface="+mn-lt"/>
                          <a:ea typeface="+mn-ea"/>
                          <a:cs typeface="+mn-cs"/>
                          <a:sym typeface="Wingdings"/>
                        </a:rPr>
                        <a:t></a:t>
                      </a:r>
                      <a:endParaRPr lang="en-US" sz="2400"/>
                    </a:p>
                  </a:txBody>
                  <a:tcPr/>
                </a:tc>
                <a:tc>
                  <a:txBody>
                    <a:bodyPr/>
                    <a:lstStyle/>
                    <a:p>
                      <a:pPr algn="ctr"/>
                      <a:r>
                        <a:rPr lang="en-US" sz="2400" kern="1200">
                          <a:solidFill>
                            <a:schemeClr val="dk1"/>
                          </a:solidFill>
                          <a:latin typeface="+mn-lt"/>
                          <a:ea typeface="+mn-ea"/>
                          <a:cs typeface="+mn-cs"/>
                          <a:sym typeface="Wingdings"/>
                        </a:rPr>
                        <a:t></a:t>
                      </a:r>
                      <a:endParaRPr lang="en-US" sz="24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sym typeface="Wingdings"/>
                        </a:rPr>
                        <a:t></a:t>
                      </a:r>
                      <a:endParaRPr lang="en-US" sz="2400" dirty="0"/>
                    </a:p>
                  </a:txBody>
                  <a:tcPr/>
                </a:tc>
                <a:extLst>
                  <a:ext uri="{0D108BD9-81ED-4DB2-BD59-A6C34878D82A}">
                    <a16:rowId xmlns:a16="http://schemas.microsoft.com/office/drawing/2014/main" val="10003"/>
                  </a:ext>
                </a:extLst>
              </a:tr>
              <a:tr h="551448">
                <a:tc>
                  <a:txBody>
                    <a:bodyPr/>
                    <a:lstStyle/>
                    <a:p>
                      <a:r>
                        <a:rPr lang="en-US"/>
                        <a:t>Pattern 4:</a:t>
                      </a:r>
                    </a:p>
                  </a:txBody>
                  <a:tcPr/>
                </a:tc>
                <a:tc>
                  <a:txBody>
                    <a:bodyPr/>
                    <a:lstStyle/>
                    <a:p>
                      <a:pPr algn="ctr"/>
                      <a:endParaRPr lang="en-US" sz="2400"/>
                    </a:p>
                  </a:txBody>
                  <a:tcPr/>
                </a:tc>
                <a:tc>
                  <a:txBody>
                    <a:bodyPr/>
                    <a:lstStyle/>
                    <a:p>
                      <a:pPr algn="ctr"/>
                      <a:r>
                        <a:rPr lang="en-US" sz="2400" kern="1200">
                          <a:solidFill>
                            <a:schemeClr val="dk1"/>
                          </a:solidFill>
                          <a:latin typeface="+mn-lt"/>
                          <a:ea typeface="+mn-ea"/>
                          <a:cs typeface="+mn-cs"/>
                          <a:sym typeface="Wingdings"/>
                        </a:rPr>
                        <a:t></a:t>
                      </a:r>
                      <a:endParaRPr lang="en-US" sz="2400"/>
                    </a:p>
                  </a:txBody>
                  <a:tcPr/>
                </a:tc>
                <a:tc>
                  <a:txBody>
                    <a:bodyPr/>
                    <a:lstStyle/>
                    <a:p>
                      <a:pPr algn="ctr"/>
                      <a:r>
                        <a:rPr lang="en-US" sz="2400" kern="1200">
                          <a:solidFill>
                            <a:schemeClr val="dk1"/>
                          </a:solidFill>
                          <a:latin typeface="+mn-lt"/>
                          <a:ea typeface="+mn-ea"/>
                          <a:cs typeface="+mn-cs"/>
                          <a:sym typeface="Wingdings"/>
                        </a:rPr>
                        <a:t></a:t>
                      </a:r>
                      <a:endParaRPr lang="en-US" sz="2400"/>
                    </a:p>
                  </a:txBody>
                  <a:tcPr/>
                </a:tc>
                <a:tc>
                  <a:txBody>
                    <a:bodyPr/>
                    <a:lstStyle/>
                    <a:p>
                      <a:pPr algn="ctr"/>
                      <a:r>
                        <a:rPr lang="en-US" sz="2400" kern="1200">
                          <a:solidFill>
                            <a:schemeClr val="dk1"/>
                          </a:solidFill>
                          <a:latin typeface="+mn-lt"/>
                          <a:ea typeface="+mn-ea"/>
                          <a:cs typeface="+mn-cs"/>
                          <a:sym typeface="Wingdings"/>
                        </a:rPr>
                        <a:t></a:t>
                      </a:r>
                      <a:endParaRPr lang="en-US" sz="2400"/>
                    </a:p>
                  </a:txBody>
                  <a:tcPr/>
                </a:tc>
                <a:extLst>
                  <a:ext uri="{0D108BD9-81ED-4DB2-BD59-A6C34878D82A}">
                    <a16:rowId xmlns:a16="http://schemas.microsoft.com/office/drawing/2014/main" val="10004"/>
                  </a:ext>
                </a:extLst>
              </a:tr>
              <a:tr h="551448">
                <a:tc>
                  <a:txBody>
                    <a:bodyPr/>
                    <a:lstStyle/>
                    <a:p>
                      <a:pPr algn="ctr"/>
                      <a:r>
                        <a:rPr lang="en-US"/>
                        <a:t>...</a:t>
                      </a:r>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extLst>
                  <a:ext uri="{0D108BD9-81ED-4DB2-BD59-A6C34878D82A}">
                    <a16:rowId xmlns:a16="http://schemas.microsoft.com/office/drawing/2014/main" val="10005"/>
                  </a:ext>
                </a:extLst>
              </a:tr>
              <a:tr h="5514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Pattern 9:</a:t>
                      </a:r>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a:p>
                  </a:txBody>
                  <a:tcPr/>
                </a:tc>
                <a:tc>
                  <a:txBody>
                    <a:bodyPr/>
                    <a:lstStyle/>
                    <a:p>
                      <a:pPr algn="ctr"/>
                      <a:endParaRPr lang="en-US" sz="24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5274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1" name="Object 23"/>
          <p:cNvGraphicFramePr>
            <a:graphicFrameLocks noChangeAspect="1"/>
          </p:cNvGraphicFramePr>
          <p:nvPr/>
        </p:nvGraphicFramePr>
        <p:xfrm>
          <a:off x="6553200" y="1676400"/>
          <a:ext cx="2468563" cy="3767138"/>
        </p:xfrm>
        <a:graphic>
          <a:graphicData uri="http://schemas.openxmlformats.org/presentationml/2006/ole">
            <mc:AlternateContent xmlns:mc="http://schemas.openxmlformats.org/markup-compatibility/2006">
              <mc:Choice xmlns:v="urn:schemas-microsoft-com:vml" Requires="v">
                <p:oleObj spid="_x0000_s1034" name="Acrobat Document" r:id="rId3" imgW="1823760" imgH="2783880" progId="AcroExch.Document.7">
                  <p:embed/>
                </p:oleObj>
              </mc:Choice>
              <mc:Fallback>
                <p:oleObj name="Acrobat Document" r:id="rId3" imgW="1823760" imgH="278388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676400"/>
                        <a:ext cx="2468563" cy="376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22"/>
          <p:cNvGraphicFramePr>
            <a:graphicFrameLocks noChangeAspect="1"/>
          </p:cNvGraphicFramePr>
          <p:nvPr/>
        </p:nvGraphicFramePr>
        <p:xfrm>
          <a:off x="4419600" y="1643066"/>
          <a:ext cx="2468880" cy="3767607"/>
        </p:xfrm>
        <a:graphic>
          <a:graphicData uri="http://schemas.openxmlformats.org/presentationml/2006/ole">
            <mc:AlternateContent xmlns:mc="http://schemas.openxmlformats.org/markup-compatibility/2006">
              <mc:Choice xmlns:v="urn:schemas-microsoft-com:vml" Requires="v">
                <p:oleObj spid="_x0000_s1035" name="Acrobat Document" r:id="rId5" imgW="1823760" imgH="2783880" progId="AcroExch.Document.7">
                  <p:embed/>
                </p:oleObj>
              </mc:Choice>
              <mc:Fallback>
                <p:oleObj name="Acrobat Document" r:id="rId5" imgW="1823760" imgH="2783880" progId="AcroExch.Document.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643066"/>
                        <a:ext cx="2468880" cy="376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24"/>
          <p:cNvGraphicFramePr>
            <a:graphicFrameLocks noChangeAspect="1"/>
          </p:cNvGraphicFramePr>
          <p:nvPr/>
        </p:nvGraphicFramePr>
        <p:xfrm>
          <a:off x="2286000" y="1676402"/>
          <a:ext cx="2468880" cy="3767607"/>
        </p:xfrm>
        <a:graphic>
          <a:graphicData uri="http://schemas.openxmlformats.org/presentationml/2006/ole">
            <mc:AlternateContent xmlns:mc="http://schemas.openxmlformats.org/markup-compatibility/2006">
              <mc:Choice xmlns:v="urn:schemas-microsoft-com:vml" Requires="v">
                <p:oleObj spid="_x0000_s1036" name="Acrobat Document" r:id="rId7" imgW="1823760" imgH="2783880" progId="AcroExch.Document.7">
                  <p:embed/>
                </p:oleObj>
              </mc:Choice>
              <mc:Fallback>
                <p:oleObj name="Acrobat Document" r:id="rId7" imgW="1823760" imgH="2783880" progId="AcroExch.Document.7">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1676402"/>
                        <a:ext cx="2468880" cy="376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fontScale="90000"/>
          </a:bodyPr>
          <a:lstStyle/>
          <a:p>
            <a:r>
              <a:rPr lang="en-US"/>
              <a:t>Pattern 3: Bird densities are higher in shade vs. sun coffee</a:t>
            </a:r>
          </a:p>
        </p:txBody>
      </p:sp>
      <p:graphicFrame>
        <p:nvGraphicFramePr>
          <p:cNvPr id="1028" name="Object 26"/>
          <p:cNvGraphicFramePr>
            <a:graphicFrameLocks noChangeAspect="1"/>
          </p:cNvGraphicFramePr>
          <p:nvPr/>
        </p:nvGraphicFramePr>
        <p:xfrm>
          <a:off x="76200" y="1681172"/>
          <a:ext cx="2468880" cy="3767607"/>
        </p:xfrm>
        <a:graphic>
          <a:graphicData uri="http://schemas.openxmlformats.org/presentationml/2006/ole">
            <mc:AlternateContent xmlns:mc="http://schemas.openxmlformats.org/markup-compatibility/2006">
              <mc:Choice xmlns:v="urn:schemas-microsoft-com:vml" Requires="v">
                <p:oleObj spid="_x0000_s1037" name="Acrobat Document" r:id="rId9" imgW="1823760" imgH="2783880" progId="AcroExch.Document.7">
                  <p:embed/>
                </p:oleObj>
              </mc:Choice>
              <mc:Fallback>
                <p:oleObj name="Acrobat Document" r:id="rId9" imgW="1823760" imgH="2783880" progId="AcroExch.Document.7">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 y="1681172"/>
                        <a:ext cx="2468880" cy="376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533400" y="5791200"/>
            <a:ext cx="1350050" cy="461665"/>
          </a:xfrm>
          <a:prstGeom prst="rect">
            <a:avLst/>
          </a:prstGeom>
          <a:noFill/>
        </p:spPr>
        <p:txBody>
          <a:bodyPr wrap="none" rtlCol="0">
            <a:spAutoFit/>
          </a:bodyPr>
          <a:lstStyle/>
          <a:p>
            <a:r>
              <a:rPr lang="en-US" sz="2400"/>
              <a:t>Random</a:t>
            </a:r>
          </a:p>
        </p:txBody>
      </p:sp>
      <p:sp>
        <p:nvSpPr>
          <p:cNvPr id="11" name="TextBox 10"/>
          <p:cNvSpPr txBox="1"/>
          <p:nvPr/>
        </p:nvSpPr>
        <p:spPr>
          <a:xfrm>
            <a:off x="2917150" y="5791200"/>
            <a:ext cx="1503938" cy="830997"/>
          </a:xfrm>
          <a:prstGeom prst="rect">
            <a:avLst/>
          </a:prstGeom>
          <a:noFill/>
        </p:spPr>
        <p:txBody>
          <a:bodyPr wrap="none" rtlCol="0">
            <a:spAutoFit/>
          </a:bodyPr>
          <a:lstStyle/>
          <a:p>
            <a:r>
              <a:rPr lang="en-US" sz="2400"/>
              <a:t>Optimal</a:t>
            </a:r>
            <a:br>
              <a:rPr lang="en-US" sz="2400"/>
            </a:br>
            <a:r>
              <a:rPr lang="en-US" sz="2400"/>
              <a:t>departure</a:t>
            </a:r>
          </a:p>
        </p:txBody>
      </p:sp>
      <p:sp>
        <p:nvSpPr>
          <p:cNvPr id="12" name="TextBox 11"/>
          <p:cNvSpPr txBox="1"/>
          <p:nvPr/>
        </p:nvSpPr>
        <p:spPr>
          <a:xfrm>
            <a:off x="4896862" y="5791200"/>
            <a:ext cx="1896673" cy="830997"/>
          </a:xfrm>
          <a:prstGeom prst="rect">
            <a:avLst/>
          </a:prstGeom>
          <a:noFill/>
        </p:spPr>
        <p:txBody>
          <a:bodyPr wrap="none" rtlCol="0">
            <a:spAutoFit/>
          </a:bodyPr>
          <a:lstStyle/>
          <a:p>
            <a:r>
              <a:rPr lang="en-US" sz="2400"/>
              <a:t>Optimal cell-</a:t>
            </a:r>
            <a:br>
              <a:rPr lang="en-US" sz="2400"/>
            </a:br>
            <a:r>
              <a:rPr lang="en-US" sz="2400"/>
              <a:t>short range</a:t>
            </a:r>
          </a:p>
        </p:txBody>
      </p:sp>
      <p:sp>
        <p:nvSpPr>
          <p:cNvPr id="13" name="TextBox 12"/>
          <p:cNvSpPr txBox="1"/>
          <p:nvPr/>
        </p:nvSpPr>
        <p:spPr>
          <a:xfrm>
            <a:off x="7045119" y="5791200"/>
            <a:ext cx="1896673" cy="830997"/>
          </a:xfrm>
          <a:prstGeom prst="rect">
            <a:avLst/>
          </a:prstGeom>
          <a:noFill/>
        </p:spPr>
        <p:txBody>
          <a:bodyPr wrap="none" rtlCol="0">
            <a:spAutoFit/>
          </a:bodyPr>
          <a:lstStyle/>
          <a:p>
            <a:r>
              <a:rPr lang="en-US" sz="2400"/>
              <a:t>Optimal cell-</a:t>
            </a:r>
            <a:br>
              <a:rPr lang="en-US" sz="2400"/>
            </a:br>
            <a:r>
              <a:rPr lang="en-US" sz="2400"/>
              <a:t>long range</a:t>
            </a:r>
          </a:p>
        </p:txBody>
      </p:sp>
      <p:sp>
        <p:nvSpPr>
          <p:cNvPr id="14" name="TextBox 13"/>
          <p:cNvSpPr txBox="1"/>
          <p:nvPr/>
        </p:nvSpPr>
        <p:spPr>
          <a:xfrm>
            <a:off x="609600" y="5162490"/>
            <a:ext cx="1736373" cy="400110"/>
          </a:xfrm>
          <a:prstGeom prst="rect">
            <a:avLst/>
          </a:prstGeom>
          <a:solidFill>
            <a:schemeClr val="bg1"/>
          </a:solidFill>
        </p:spPr>
        <p:txBody>
          <a:bodyPr wrap="none" rtlCol="0">
            <a:spAutoFit/>
          </a:bodyPr>
          <a:lstStyle/>
          <a:p>
            <a:r>
              <a:rPr lang="en-US" sz="2000"/>
              <a:t>Shade     Sun</a:t>
            </a:r>
          </a:p>
        </p:txBody>
      </p:sp>
      <p:sp>
        <p:nvSpPr>
          <p:cNvPr id="15" name="TextBox 14"/>
          <p:cNvSpPr txBox="1"/>
          <p:nvPr/>
        </p:nvSpPr>
        <p:spPr>
          <a:xfrm>
            <a:off x="2835627" y="5181600"/>
            <a:ext cx="1736373" cy="400110"/>
          </a:xfrm>
          <a:prstGeom prst="rect">
            <a:avLst/>
          </a:prstGeom>
          <a:solidFill>
            <a:schemeClr val="bg1"/>
          </a:solidFill>
        </p:spPr>
        <p:txBody>
          <a:bodyPr wrap="none" rtlCol="0">
            <a:spAutoFit/>
          </a:bodyPr>
          <a:lstStyle/>
          <a:p>
            <a:r>
              <a:rPr lang="en-US" sz="2000"/>
              <a:t>Shade     Sun</a:t>
            </a:r>
          </a:p>
        </p:txBody>
      </p:sp>
      <p:sp>
        <p:nvSpPr>
          <p:cNvPr id="16" name="TextBox 15"/>
          <p:cNvSpPr txBox="1"/>
          <p:nvPr/>
        </p:nvSpPr>
        <p:spPr>
          <a:xfrm>
            <a:off x="4969227" y="5181600"/>
            <a:ext cx="1736373" cy="400110"/>
          </a:xfrm>
          <a:prstGeom prst="rect">
            <a:avLst/>
          </a:prstGeom>
          <a:solidFill>
            <a:schemeClr val="bg1"/>
          </a:solidFill>
        </p:spPr>
        <p:txBody>
          <a:bodyPr wrap="none" rtlCol="0">
            <a:spAutoFit/>
          </a:bodyPr>
          <a:lstStyle/>
          <a:p>
            <a:r>
              <a:rPr lang="en-US" sz="2000"/>
              <a:t>Shade     Sun</a:t>
            </a:r>
          </a:p>
        </p:txBody>
      </p:sp>
      <p:sp>
        <p:nvSpPr>
          <p:cNvPr id="17" name="TextBox 16"/>
          <p:cNvSpPr txBox="1"/>
          <p:nvPr/>
        </p:nvSpPr>
        <p:spPr>
          <a:xfrm>
            <a:off x="7102827" y="5181600"/>
            <a:ext cx="1736373" cy="400110"/>
          </a:xfrm>
          <a:prstGeom prst="rect">
            <a:avLst/>
          </a:prstGeom>
          <a:solidFill>
            <a:schemeClr val="bg1"/>
          </a:solidFill>
        </p:spPr>
        <p:txBody>
          <a:bodyPr wrap="none" rtlCol="0">
            <a:spAutoFit/>
          </a:bodyPr>
          <a:lstStyle/>
          <a:p>
            <a:r>
              <a:rPr lang="en-US" sz="2000"/>
              <a:t>Shade     Sun</a:t>
            </a:r>
          </a:p>
        </p:txBody>
      </p:sp>
    </p:spTree>
    <p:extLst>
      <p:ext uri="{BB962C8B-B14F-4D97-AF65-F5344CB8AC3E}">
        <p14:creationId xmlns:p14="http://schemas.microsoft.com/office/powerpoint/2010/main" val="3955282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1143000"/>
          </a:xfrm>
        </p:spPr>
        <p:txBody>
          <a:bodyPr>
            <a:noAutofit/>
          </a:bodyPr>
          <a:lstStyle/>
          <a:p>
            <a:r>
              <a:rPr lang="en-US" sz="3200"/>
              <a:t>Pattern 5: Birds respond to local food irruptions</a:t>
            </a:r>
          </a:p>
        </p:txBody>
      </p:sp>
      <p:sp>
        <p:nvSpPr>
          <p:cNvPr id="18" name="TextBox 17"/>
          <p:cNvSpPr txBox="1"/>
          <p:nvPr/>
        </p:nvSpPr>
        <p:spPr>
          <a:xfrm>
            <a:off x="76200" y="2895600"/>
            <a:ext cx="1999265" cy="2308324"/>
          </a:xfrm>
          <a:prstGeom prst="rect">
            <a:avLst/>
          </a:prstGeom>
          <a:noFill/>
        </p:spPr>
        <p:txBody>
          <a:bodyPr wrap="none" rtlCol="0">
            <a:spAutoFit/>
          </a:bodyPr>
          <a:lstStyle/>
          <a:p>
            <a:r>
              <a:rPr lang="en-US" sz="2400"/>
              <a:t>Optimal cell-</a:t>
            </a:r>
            <a:br>
              <a:rPr lang="en-US" sz="2400"/>
            </a:br>
            <a:r>
              <a:rPr lang="en-US" sz="2400"/>
              <a:t>short range</a:t>
            </a:r>
          </a:p>
          <a:p>
            <a:endParaRPr lang="en-US" sz="2400"/>
          </a:p>
          <a:p>
            <a:r>
              <a:rPr lang="en-US" sz="2400"/>
              <a:t>(Optimal cell-</a:t>
            </a:r>
          </a:p>
          <a:p>
            <a:r>
              <a:rPr lang="en-US" sz="2400"/>
              <a:t>long range</a:t>
            </a:r>
          </a:p>
          <a:p>
            <a:r>
              <a:rPr lang="en-US" sz="2400"/>
              <a:t>is similar)</a:t>
            </a:r>
          </a:p>
        </p:txBody>
      </p:sp>
      <p:pic>
        <p:nvPicPr>
          <p:cNvPr id="2057" name="Picture 9"/>
          <p:cNvPicPr>
            <a:picLocks noChangeAspect="1" noChangeArrowheads="1"/>
          </p:cNvPicPr>
          <p:nvPr/>
        </p:nvPicPr>
        <p:blipFill>
          <a:blip r:embed="rId2" cstate="print"/>
          <a:srcRect/>
          <a:stretch>
            <a:fillRect/>
          </a:stretch>
        </p:blipFill>
        <p:spPr bwMode="auto">
          <a:xfrm>
            <a:off x="2286000" y="1247762"/>
            <a:ext cx="6858000" cy="5610238"/>
          </a:xfrm>
          <a:prstGeom prst="rect">
            <a:avLst/>
          </a:prstGeom>
          <a:noFill/>
          <a:ln w="9525">
            <a:noFill/>
            <a:miter lim="800000"/>
            <a:headEnd/>
            <a:tailEnd/>
          </a:ln>
        </p:spPr>
      </p:pic>
    </p:spTree>
    <p:extLst>
      <p:ext uri="{BB962C8B-B14F-4D97-AF65-F5344CB8AC3E}">
        <p14:creationId xmlns:p14="http://schemas.microsoft.com/office/powerpoint/2010/main" val="2888886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oAutofit/>
          </a:bodyPr>
          <a:lstStyle/>
          <a:p>
            <a:r>
              <a:rPr lang="en-US" sz="3200"/>
              <a:t>Pattern 5: Birds respond to local food irruptions</a:t>
            </a:r>
          </a:p>
        </p:txBody>
      </p:sp>
      <p:sp>
        <p:nvSpPr>
          <p:cNvPr id="18" name="TextBox 17"/>
          <p:cNvSpPr txBox="1"/>
          <p:nvPr/>
        </p:nvSpPr>
        <p:spPr>
          <a:xfrm>
            <a:off x="76200" y="2286000"/>
            <a:ext cx="2057400" cy="3970318"/>
          </a:xfrm>
          <a:prstGeom prst="rect">
            <a:avLst/>
          </a:prstGeom>
          <a:noFill/>
        </p:spPr>
        <p:txBody>
          <a:bodyPr wrap="square" rtlCol="0">
            <a:spAutoFit/>
          </a:bodyPr>
          <a:lstStyle/>
          <a:p>
            <a:r>
              <a:rPr lang="en-US" sz="2400"/>
              <a:t>Optimal </a:t>
            </a:r>
          </a:p>
          <a:p>
            <a:r>
              <a:rPr lang="en-US" sz="2400"/>
              <a:t>departure</a:t>
            </a:r>
          </a:p>
          <a:p>
            <a:endParaRPr lang="en-US" sz="2400"/>
          </a:p>
          <a:p>
            <a:r>
              <a:rPr lang="en-US" sz="2000"/>
              <a:t>Birds cannot seek high-food cells</a:t>
            </a:r>
          </a:p>
          <a:p>
            <a:endParaRPr lang="en-US" sz="2000"/>
          </a:p>
          <a:p>
            <a:r>
              <a:rPr lang="en-US" sz="2000"/>
              <a:t>Birds that randomly enter high-food cells finish their daily feeding sooner</a:t>
            </a:r>
          </a:p>
        </p:txBody>
      </p:sp>
      <p:pic>
        <p:nvPicPr>
          <p:cNvPr id="5" name="Picture 3"/>
          <p:cNvPicPr>
            <a:picLocks noChangeAspect="1" noChangeArrowheads="1"/>
          </p:cNvPicPr>
          <p:nvPr/>
        </p:nvPicPr>
        <p:blipFill>
          <a:blip r:embed="rId2" cstate="print"/>
          <a:srcRect/>
          <a:stretch>
            <a:fillRect/>
          </a:stretch>
        </p:blipFill>
        <p:spPr bwMode="auto">
          <a:xfrm>
            <a:off x="2438400" y="1295399"/>
            <a:ext cx="6400800" cy="5236221"/>
          </a:xfrm>
          <a:prstGeom prst="rect">
            <a:avLst/>
          </a:prstGeom>
          <a:noFill/>
          <a:ln w="9525">
            <a:noFill/>
            <a:miter lim="800000"/>
            <a:headEnd/>
            <a:tailEnd/>
          </a:ln>
        </p:spPr>
      </p:pic>
    </p:spTree>
    <p:extLst>
      <p:ext uri="{BB962C8B-B14F-4D97-AF65-F5344CB8AC3E}">
        <p14:creationId xmlns:p14="http://schemas.microsoft.com/office/powerpoint/2010/main" val="1499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Autofit/>
          </a:bodyPr>
          <a:lstStyle/>
          <a:p>
            <a:r>
              <a:rPr lang="en-US" sz="3200"/>
              <a:t>Pattern 8: Bird movement distances, measured hourly, follow a log-normal distribution</a:t>
            </a:r>
          </a:p>
        </p:txBody>
      </p:sp>
      <p:pic>
        <p:nvPicPr>
          <p:cNvPr id="5122" name="Picture 2"/>
          <p:cNvPicPr>
            <a:picLocks noChangeAspect="1" noChangeArrowheads="1"/>
          </p:cNvPicPr>
          <p:nvPr/>
        </p:nvPicPr>
        <p:blipFill>
          <a:blip r:embed="rId2" cstate="print"/>
          <a:srcRect/>
          <a:stretch>
            <a:fillRect/>
          </a:stretch>
        </p:blipFill>
        <p:spPr bwMode="auto">
          <a:xfrm>
            <a:off x="990600" y="1600200"/>
            <a:ext cx="7406640" cy="5211000"/>
          </a:xfrm>
          <a:prstGeom prst="rect">
            <a:avLst/>
          </a:prstGeom>
          <a:noFill/>
          <a:ln w="9525">
            <a:noFill/>
            <a:miter lim="800000"/>
            <a:headEnd/>
            <a:tailEnd/>
          </a:ln>
        </p:spPr>
      </p:pic>
    </p:spTree>
    <p:extLst>
      <p:ext uri="{BB962C8B-B14F-4D97-AF65-F5344CB8AC3E}">
        <p14:creationId xmlns:p14="http://schemas.microsoft.com/office/powerpoint/2010/main" val="10965642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914400"/>
          </a:xfrm>
        </p:spPr>
        <p:txBody>
          <a:bodyPr>
            <a:noAutofit/>
          </a:bodyPr>
          <a:lstStyle/>
          <a:p>
            <a:r>
              <a:rPr lang="en-US" sz="3200"/>
              <a:t>Pattern 8: Log-normal movement distances</a:t>
            </a:r>
          </a:p>
        </p:txBody>
      </p:sp>
      <p:grpSp>
        <p:nvGrpSpPr>
          <p:cNvPr id="3" name="Group 11"/>
          <p:cNvGrpSpPr>
            <a:grpSpLocks noChangeAspect="1"/>
          </p:cNvGrpSpPr>
          <p:nvPr/>
        </p:nvGrpSpPr>
        <p:grpSpPr>
          <a:xfrm>
            <a:off x="533400" y="838199"/>
            <a:ext cx="7772400" cy="5879233"/>
            <a:chOff x="0" y="0"/>
            <a:chExt cx="9144000" cy="6916738"/>
          </a:xfrm>
        </p:grpSpPr>
        <p:pic>
          <p:nvPicPr>
            <p:cNvPr id="4" name="Picture 13"/>
            <p:cNvPicPr>
              <a:picLocks noChangeAspect="1" noChangeArrowheads="1"/>
            </p:cNvPicPr>
            <p:nvPr/>
          </p:nvPicPr>
          <p:blipFill>
            <a:blip r:embed="rId2" cstate="print"/>
            <a:srcRect/>
            <a:stretch>
              <a:fillRect/>
            </a:stretch>
          </p:blipFill>
          <p:spPr bwMode="auto">
            <a:xfrm>
              <a:off x="4754563" y="3429000"/>
              <a:ext cx="4389437" cy="3487738"/>
            </a:xfrm>
            <a:prstGeom prst="rect">
              <a:avLst/>
            </a:prstGeom>
            <a:noFill/>
            <a:ln w="9525">
              <a:noFill/>
              <a:miter lim="800000"/>
              <a:headEnd/>
              <a:tailEnd/>
            </a:ln>
          </p:spPr>
        </p:pic>
        <p:pic>
          <p:nvPicPr>
            <p:cNvPr id="5" name="Picture 12"/>
            <p:cNvPicPr>
              <a:picLocks noChangeAspect="1" noChangeArrowheads="1"/>
            </p:cNvPicPr>
            <p:nvPr/>
          </p:nvPicPr>
          <p:blipFill>
            <a:blip r:embed="rId3" cstate="print"/>
            <a:srcRect/>
            <a:stretch>
              <a:fillRect/>
            </a:stretch>
          </p:blipFill>
          <p:spPr bwMode="auto">
            <a:xfrm>
              <a:off x="0" y="3430588"/>
              <a:ext cx="4389438" cy="3427412"/>
            </a:xfrm>
            <a:prstGeom prst="rect">
              <a:avLst/>
            </a:prstGeom>
            <a:noFill/>
            <a:ln w="9525">
              <a:noFill/>
              <a:miter lim="800000"/>
              <a:headEnd/>
              <a:tailEnd/>
            </a:ln>
          </p:spPr>
        </p:pic>
        <p:pic>
          <p:nvPicPr>
            <p:cNvPr id="6" name="Picture 11"/>
            <p:cNvPicPr>
              <a:picLocks noChangeAspect="1" noChangeArrowheads="1"/>
            </p:cNvPicPr>
            <p:nvPr/>
          </p:nvPicPr>
          <p:blipFill>
            <a:blip r:embed="rId4" cstate="print"/>
            <a:srcRect/>
            <a:stretch>
              <a:fillRect/>
            </a:stretch>
          </p:blipFill>
          <p:spPr bwMode="auto">
            <a:xfrm>
              <a:off x="4754563" y="0"/>
              <a:ext cx="4389437" cy="3427413"/>
            </a:xfrm>
            <a:prstGeom prst="rect">
              <a:avLst/>
            </a:prstGeom>
            <a:noFill/>
            <a:ln w="9525">
              <a:noFill/>
              <a:miter lim="800000"/>
              <a:headEnd/>
              <a:tailEnd/>
            </a:ln>
          </p:spPr>
        </p:pic>
        <p:sp>
          <p:nvSpPr>
            <p:cNvPr id="7" name="TextBox 8"/>
            <p:cNvSpPr txBox="1">
              <a:spLocks noChangeArrowheads="1"/>
            </p:cNvSpPr>
            <p:nvPr/>
          </p:nvSpPr>
          <p:spPr bwMode="auto">
            <a:xfrm>
              <a:off x="7086600" y="381000"/>
              <a:ext cx="1834071" cy="1013410"/>
            </a:xfrm>
            <a:prstGeom prst="rect">
              <a:avLst/>
            </a:prstGeom>
            <a:noFill/>
            <a:ln w="9525">
              <a:noFill/>
              <a:miter lim="800000"/>
              <a:headEnd/>
              <a:tailEnd/>
            </a:ln>
          </p:spPr>
          <p:txBody>
            <a:bodyPr wrap="none">
              <a:spAutoFit/>
            </a:bodyPr>
            <a:lstStyle/>
            <a:p>
              <a:r>
                <a:rPr lang="en-US" sz="2400"/>
                <a:t>Optimal</a:t>
              </a:r>
            </a:p>
            <a:p>
              <a:r>
                <a:rPr lang="en-US" sz="2400"/>
                <a:t>departure</a:t>
              </a:r>
            </a:p>
          </p:txBody>
        </p:sp>
        <p:pic>
          <p:nvPicPr>
            <p:cNvPr id="8" name="Picture 10"/>
            <p:cNvPicPr>
              <a:picLocks noChangeAspect="1" noChangeArrowheads="1"/>
            </p:cNvPicPr>
            <p:nvPr/>
          </p:nvPicPr>
          <p:blipFill>
            <a:blip r:embed="rId5" cstate="print"/>
            <a:srcRect/>
            <a:stretch>
              <a:fillRect/>
            </a:stretch>
          </p:blipFill>
          <p:spPr bwMode="auto">
            <a:xfrm>
              <a:off x="0" y="1588"/>
              <a:ext cx="4389438" cy="3427412"/>
            </a:xfrm>
            <a:prstGeom prst="rect">
              <a:avLst/>
            </a:prstGeom>
            <a:noFill/>
            <a:ln w="9525">
              <a:noFill/>
              <a:miter lim="800000"/>
              <a:headEnd/>
              <a:tailEnd/>
            </a:ln>
          </p:spPr>
        </p:pic>
        <p:sp>
          <p:nvSpPr>
            <p:cNvPr id="9" name="TextBox 10"/>
            <p:cNvSpPr txBox="1">
              <a:spLocks noChangeArrowheads="1"/>
            </p:cNvSpPr>
            <p:nvPr/>
          </p:nvSpPr>
          <p:spPr bwMode="auto">
            <a:xfrm>
              <a:off x="7087980" y="3505199"/>
              <a:ext cx="1963093" cy="863275"/>
            </a:xfrm>
            <a:prstGeom prst="rect">
              <a:avLst/>
            </a:prstGeom>
            <a:noFill/>
            <a:ln w="9525">
              <a:noFill/>
              <a:miter lim="800000"/>
              <a:headEnd/>
              <a:tailEnd/>
            </a:ln>
          </p:spPr>
          <p:txBody>
            <a:bodyPr wrap="none">
              <a:spAutoFit/>
            </a:bodyPr>
            <a:lstStyle/>
            <a:p>
              <a:r>
                <a:rPr lang="en-US" sz="2000"/>
                <a:t>Optimal cell-</a:t>
              </a:r>
            </a:p>
            <a:p>
              <a:r>
                <a:rPr lang="en-US" sz="2000"/>
                <a:t>long range</a:t>
              </a:r>
            </a:p>
          </p:txBody>
        </p:sp>
        <p:sp>
          <p:nvSpPr>
            <p:cNvPr id="10" name="TextBox 7"/>
            <p:cNvSpPr txBox="1">
              <a:spLocks noChangeArrowheads="1"/>
            </p:cNvSpPr>
            <p:nvPr/>
          </p:nvSpPr>
          <p:spPr bwMode="auto">
            <a:xfrm>
              <a:off x="2286000" y="381000"/>
              <a:ext cx="1646402" cy="563005"/>
            </a:xfrm>
            <a:prstGeom prst="rect">
              <a:avLst/>
            </a:prstGeom>
            <a:noFill/>
            <a:ln w="9525">
              <a:noFill/>
              <a:miter lim="800000"/>
              <a:headEnd/>
              <a:tailEnd/>
            </a:ln>
          </p:spPr>
          <p:txBody>
            <a:bodyPr wrap="none">
              <a:spAutoFit/>
            </a:bodyPr>
            <a:lstStyle/>
            <a:p>
              <a:r>
                <a:rPr lang="en-US" sz="2400"/>
                <a:t>Random</a:t>
              </a:r>
            </a:p>
          </p:txBody>
        </p:sp>
        <p:sp>
          <p:nvSpPr>
            <p:cNvPr id="11" name="TextBox 9"/>
            <p:cNvSpPr txBox="1">
              <a:spLocks noChangeArrowheads="1"/>
            </p:cNvSpPr>
            <p:nvPr/>
          </p:nvSpPr>
          <p:spPr bwMode="auto">
            <a:xfrm>
              <a:off x="1905000" y="3505199"/>
              <a:ext cx="2313016" cy="1013410"/>
            </a:xfrm>
            <a:prstGeom prst="rect">
              <a:avLst/>
            </a:prstGeom>
            <a:noFill/>
            <a:ln w="9525">
              <a:noFill/>
              <a:miter lim="800000"/>
              <a:headEnd/>
              <a:tailEnd/>
            </a:ln>
          </p:spPr>
          <p:txBody>
            <a:bodyPr wrap="none">
              <a:spAutoFit/>
            </a:bodyPr>
            <a:lstStyle/>
            <a:p>
              <a:r>
                <a:rPr lang="en-US" sz="2400"/>
                <a:t>Optimal cell-</a:t>
              </a:r>
            </a:p>
            <a:p>
              <a:r>
                <a:rPr lang="en-US" sz="2400"/>
                <a:t>short range</a:t>
              </a:r>
            </a:p>
          </p:txBody>
        </p:sp>
      </p:grpSp>
      <p:sp>
        <p:nvSpPr>
          <p:cNvPr id="13" name="Rounded Rectangle 12"/>
          <p:cNvSpPr/>
          <p:nvPr/>
        </p:nvSpPr>
        <p:spPr>
          <a:xfrm>
            <a:off x="5029200" y="6400800"/>
            <a:ext cx="32766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572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34400" cy="685800"/>
          </a:xfrm>
        </p:spPr>
        <p:txBody>
          <a:bodyPr>
            <a:noAutofit/>
          </a:bodyPr>
          <a:lstStyle/>
          <a:p>
            <a:r>
              <a:rPr lang="en-US" sz="2800"/>
              <a:t>Final score for hypothesized behaviour models:</a:t>
            </a:r>
          </a:p>
        </p:txBody>
      </p:sp>
      <p:graphicFrame>
        <p:nvGraphicFramePr>
          <p:cNvPr id="5" name="Content Placeholder 4"/>
          <p:cNvGraphicFramePr>
            <a:graphicFrameLocks noGrp="1"/>
          </p:cNvGraphicFramePr>
          <p:nvPr>
            <p:ph sz="quarter" idx="1"/>
          </p:nvPr>
        </p:nvGraphicFramePr>
        <p:xfrm>
          <a:off x="152400" y="1066796"/>
          <a:ext cx="8686800" cy="5699760"/>
        </p:xfrm>
        <a:graphic>
          <a:graphicData uri="http://schemas.openxmlformats.org/drawingml/2006/table">
            <a:tbl>
              <a:tblPr firstRow="1" bandRow="1">
                <a:tableStyleId>{3B4B98B0-60AC-42C2-AFA5-B58CD77FA1E5}</a:tableStyleId>
              </a:tblPr>
              <a:tblGrid>
                <a:gridCol w="2171700">
                  <a:extLst>
                    <a:ext uri="{9D8B030D-6E8A-4147-A177-3AD203B41FA5}">
                      <a16:colId xmlns:a16="http://schemas.microsoft.com/office/drawing/2014/main" val="20000"/>
                    </a:ext>
                  </a:extLst>
                </a:gridCol>
                <a:gridCol w="130302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88670">
                <a:tc>
                  <a:txBody>
                    <a:bodyPr/>
                    <a:lstStyle/>
                    <a:p>
                      <a:r>
                        <a:rPr lang="en-US" sz="1600"/>
                        <a:t>Patterns</a:t>
                      </a:r>
                    </a:p>
                  </a:txBody>
                  <a:tcPr/>
                </a:tc>
                <a:tc>
                  <a:txBody>
                    <a:bodyPr/>
                    <a:lstStyle/>
                    <a:p>
                      <a:r>
                        <a:rPr lang="en-US" sz="1600"/>
                        <a:t>Random</a:t>
                      </a:r>
                    </a:p>
                  </a:txBody>
                  <a:tcPr/>
                </a:tc>
                <a:tc>
                  <a:txBody>
                    <a:bodyPr/>
                    <a:lstStyle/>
                    <a:p>
                      <a:r>
                        <a:rPr lang="en-US" sz="1600"/>
                        <a:t>Optimal departure</a:t>
                      </a:r>
                    </a:p>
                  </a:txBody>
                  <a:tcPr/>
                </a:tc>
                <a:tc>
                  <a:txBody>
                    <a:bodyPr/>
                    <a:lstStyle/>
                    <a:p>
                      <a:r>
                        <a:rPr lang="en-US" sz="1600"/>
                        <a:t>Optimal destination- short distance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Optimal destination- long distance</a:t>
                      </a:r>
                    </a:p>
                  </a:txBody>
                  <a:tcPr/>
                </a:tc>
                <a:extLst>
                  <a:ext uri="{0D108BD9-81ED-4DB2-BD59-A6C34878D82A}">
                    <a16:rowId xmlns:a16="http://schemas.microsoft.com/office/drawing/2014/main" val="10000"/>
                  </a:ext>
                </a:extLst>
              </a:tr>
              <a:tr h="558642">
                <a:tc>
                  <a:txBody>
                    <a:bodyPr/>
                    <a:lstStyle/>
                    <a:p>
                      <a:r>
                        <a:rPr lang="en-US" sz="1600"/>
                        <a:t>1) Pest reduction by birds</a:t>
                      </a:r>
                    </a:p>
                  </a:txBody>
                  <a:tcPr/>
                </a:tc>
                <a:tc>
                  <a:txBody>
                    <a:bodyPr/>
                    <a:lstStyle/>
                    <a:p>
                      <a:pPr algn="ctr"/>
                      <a:r>
                        <a:rPr lang="en-US" sz="3200">
                          <a:solidFill>
                            <a:schemeClr val="bg1">
                              <a:lumMod val="65000"/>
                            </a:schemeClr>
                          </a:solidFill>
                          <a:sym typeface="Wingdings"/>
                        </a:rPr>
                        <a:t></a:t>
                      </a:r>
                      <a:endParaRPr lang="en-US" sz="3200">
                        <a:solidFill>
                          <a:schemeClr val="bg1">
                            <a:lumMod val="65000"/>
                          </a:schemeClr>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mn-lt"/>
                          <a:ea typeface="+mn-ea"/>
                          <a:cs typeface="+mn-cs"/>
                          <a:sym typeface="Wingdings"/>
                        </a:rPr>
                        <a:t></a:t>
                      </a:r>
                      <a:endParaRPr lang="en-US" sz="32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ym typeface="Wingdings"/>
                        </a:rPr>
                        <a:t></a:t>
                      </a:r>
                      <a:endParaRPr lang="en-US" sz="3200"/>
                    </a:p>
                  </a:txBody>
                  <a:tcPr/>
                </a:tc>
                <a:tc>
                  <a:txBody>
                    <a:bodyPr/>
                    <a:lstStyle/>
                    <a:p>
                      <a:pPr algn="ctr"/>
                      <a:r>
                        <a:rPr lang="en-US" sz="3200">
                          <a:sym typeface="Wingdings"/>
                        </a:rPr>
                        <a:t></a:t>
                      </a:r>
                      <a:endParaRPr lang="en-US" sz="3200"/>
                    </a:p>
                  </a:txBody>
                  <a:tcPr/>
                </a:tc>
                <a:extLst>
                  <a:ext uri="{0D108BD9-81ED-4DB2-BD59-A6C34878D82A}">
                    <a16:rowId xmlns:a16="http://schemas.microsoft.com/office/drawing/2014/main" val="10001"/>
                  </a:ext>
                </a:extLst>
              </a:tr>
              <a:tr h="558642">
                <a:tc>
                  <a:txBody>
                    <a:bodyPr/>
                    <a:lstStyle/>
                    <a:p>
                      <a:r>
                        <a:rPr lang="en-US" sz="1600"/>
                        <a:t>2) Infestation higher in sun</a:t>
                      </a:r>
                      <a:r>
                        <a:rPr lang="en-US" sz="1600" baseline="0"/>
                        <a:t> coffee</a:t>
                      </a:r>
                      <a:endParaRPr lang="en-US" sz="1600"/>
                    </a:p>
                  </a:txBody>
                  <a:tcPr/>
                </a:tc>
                <a:tc>
                  <a:txBody>
                    <a:bodyPr/>
                    <a:lstStyle/>
                    <a:p>
                      <a:pPr algn="ctr"/>
                      <a:r>
                        <a:rPr lang="en-US" sz="3200">
                          <a:sym typeface="Wingdings"/>
                        </a:rPr>
                        <a:t></a:t>
                      </a:r>
                      <a:endParaRPr lang="en-US" sz="3200"/>
                    </a:p>
                  </a:txBody>
                  <a:tcPr/>
                </a:tc>
                <a:tc>
                  <a:txBody>
                    <a:bodyPr/>
                    <a:lstStyle/>
                    <a:p>
                      <a:pPr algn="ctr"/>
                      <a:r>
                        <a:rPr lang="en-US" sz="3200">
                          <a:sym typeface="Wingdings"/>
                        </a:rPr>
                        <a:t></a:t>
                      </a:r>
                      <a:endParaRPr lang="en-US" sz="3200"/>
                    </a:p>
                  </a:txBody>
                  <a:tcPr/>
                </a:tc>
                <a:tc>
                  <a:txBody>
                    <a:bodyPr/>
                    <a:lstStyle/>
                    <a:p>
                      <a:pPr algn="ctr"/>
                      <a:r>
                        <a:rPr lang="en-US" sz="3200">
                          <a:sym typeface="Wingdings"/>
                        </a:rPr>
                        <a:t></a:t>
                      </a:r>
                      <a:endParaRPr lang="en-US" sz="3200"/>
                    </a:p>
                  </a:txBody>
                  <a:tcPr/>
                </a:tc>
                <a:tc>
                  <a:txBody>
                    <a:bodyPr/>
                    <a:lstStyle/>
                    <a:p>
                      <a:pPr algn="ctr"/>
                      <a:r>
                        <a:rPr lang="en-US" sz="3200">
                          <a:sym typeface="Wingdings"/>
                        </a:rPr>
                        <a:t></a:t>
                      </a:r>
                      <a:endParaRPr lang="en-US" sz="3200"/>
                    </a:p>
                  </a:txBody>
                  <a:tcPr/>
                </a:tc>
                <a:extLst>
                  <a:ext uri="{0D108BD9-81ED-4DB2-BD59-A6C34878D82A}">
                    <a16:rowId xmlns:a16="http://schemas.microsoft.com/office/drawing/2014/main" val="10002"/>
                  </a:ext>
                </a:extLst>
              </a:tr>
              <a:tr h="558642">
                <a:tc>
                  <a:txBody>
                    <a:bodyPr/>
                    <a:lstStyle/>
                    <a:p>
                      <a:r>
                        <a:rPr lang="en-US" sz="1600"/>
                        <a:t>3) Bird</a:t>
                      </a:r>
                      <a:r>
                        <a:rPr lang="en-US" sz="1600" baseline="0"/>
                        <a:t> densities higher in shade coffee</a:t>
                      </a:r>
                      <a:endParaRPr lang="en-US" sz="1600"/>
                    </a:p>
                  </a:txBody>
                  <a:tcPr/>
                </a:tc>
                <a:tc>
                  <a:txBody>
                    <a:bodyPr/>
                    <a:lstStyle/>
                    <a:p>
                      <a:pPr algn="ctr"/>
                      <a:endParaRPr lang="en-US" sz="3200"/>
                    </a:p>
                  </a:txBody>
                  <a:tcPr/>
                </a:tc>
                <a:tc>
                  <a:txBody>
                    <a:bodyPr/>
                    <a:lstStyle/>
                    <a:p>
                      <a:pPr algn="ctr"/>
                      <a:r>
                        <a:rPr lang="en-US" sz="3200">
                          <a:sym typeface="Wingdings"/>
                        </a:rPr>
                        <a:t></a:t>
                      </a:r>
                      <a:endParaRPr lang="en-US" sz="3200"/>
                    </a:p>
                  </a:txBody>
                  <a:tcPr/>
                </a:tc>
                <a:tc>
                  <a:txBody>
                    <a:bodyPr/>
                    <a:lstStyle/>
                    <a:p>
                      <a:pPr algn="ctr"/>
                      <a:r>
                        <a:rPr lang="en-US" sz="3200">
                          <a:sym typeface="Wingdings"/>
                        </a:rPr>
                        <a:t></a:t>
                      </a:r>
                      <a:endParaRPr lang="en-US" sz="3200"/>
                    </a:p>
                  </a:txBody>
                  <a:tcPr/>
                </a:tc>
                <a:tc>
                  <a:txBody>
                    <a:bodyPr/>
                    <a:lstStyle/>
                    <a:p>
                      <a:pPr algn="ctr"/>
                      <a:r>
                        <a:rPr lang="en-US" sz="3200">
                          <a:sym typeface="Wingdings"/>
                        </a:rPr>
                        <a:t></a:t>
                      </a:r>
                      <a:endParaRPr lang="en-US" sz="3200"/>
                    </a:p>
                  </a:txBody>
                  <a:tcPr/>
                </a:tc>
                <a:extLst>
                  <a:ext uri="{0D108BD9-81ED-4DB2-BD59-A6C34878D82A}">
                    <a16:rowId xmlns:a16="http://schemas.microsoft.com/office/drawing/2014/main" val="10003"/>
                  </a:ext>
                </a:extLst>
              </a:tr>
              <a:tr h="558642">
                <a:tc>
                  <a:txBody>
                    <a:bodyPr/>
                    <a:lstStyle/>
                    <a:p>
                      <a:r>
                        <a:rPr lang="en-US" sz="1600"/>
                        <a:t>4) Bird effect</a:t>
                      </a:r>
                      <a:r>
                        <a:rPr lang="en-US" sz="1600" baseline="0"/>
                        <a:t> increases with infestation rate</a:t>
                      </a:r>
                      <a:endParaRPr lang="en-US" sz="1600"/>
                    </a:p>
                  </a:txBody>
                  <a:tcPr/>
                </a:tc>
                <a:tc>
                  <a:txBody>
                    <a:bodyPr/>
                    <a:lstStyle/>
                    <a:p>
                      <a:pPr algn="ctr"/>
                      <a:r>
                        <a:rPr lang="en-US" sz="3200">
                          <a:solidFill>
                            <a:schemeClr val="bg1">
                              <a:lumMod val="65000"/>
                            </a:schemeClr>
                          </a:solidFill>
                          <a:sym typeface="Wingdings"/>
                        </a:rPr>
                        <a:t></a:t>
                      </a:r>
                      <a:endParaRPr lang="en-US" sz="3200">
                        <a:solidFill>
                          <a:schemeClr val="bg1">
                            <a:lumMod val="65000"/>
                          </a:schemeClr>
                        </a:solidFill>
                      </a:endParaRPr>
                    </a:p>
                  </a:txBody>
                  <a:tcPr/>
                </a:tc>
                <a:tc>
                  <a:txBody>
                    <a:bodyPr/>
                    <a:lstStyle/>
                    <a:p>
                      <a:pPr algn="ctr"/>
                      <a:r>
                        <a:rPr lang="en-US" sz="3200">
                          <a:solidFill>
                            <a:schemeClr val="bg1">
                              <a:lumMod val="65000"/>
                            </a:schemeClr>
                          </a:solidFill>
                          <a:sym typeface="Wingdings"/>
                        </a:rPr>
                        <a:t></a:t>
                      </a:r>
                      <a:endParaRPr lang="en-US" sz="3200">
                        <a:solidFill>
                          <a:schemeClr val="bg1">
                            <a:lumMod val="65000"/>
                          </a:schemeClr>
                        </a:solidFill>
                      </a:endParaRPr>
                    </a:p>
                  </a:txBody>
                  <a:tcPr/>
                </a:tc>
                <a:tc>
                  <a:txBody>
                    <a:bodyPr/>
                    <a:lstStyle/>
                    <a:p>
                      <a:pPr algn="ctr"/>
                      <a:r>
                        <a:rPr lang="en-US" sz="3200">
                          <a:sym typeface="Wingdings"/>
                        </a:rPr>
                        <a:t></a:t>
                      </a:r>
                      <a:endParaRPr lang="en-US" sz="3200"/>
                    </a:p>
                  </a:txBody>
                  <a:tcPr/>
                </a:tc>
                <a:tc>
                  <a:txBody>
                    <a:bodyPr/>
                    <a:lstStyle/>
                    <a:p>
                      <a:pPr algn="ctr"/>
                      <a:r>
                        <a:rPr lang="en-US" sz="3200">
                          <a:sym typeface="Wingdings"/>
                        </a:rPr>
                        <a:t></a:t>
                      </a:r>
                      <a:endParaRPr lang="en-US" sz="3200"/>
                    </a:p>
                  </a:txBody>
                  <a:tcPr/>
                </a:tc>
                <a:extLst>
                  <a:ext uri="{0D108BD9-81ED-4DB2-BD59-A6C34878D82A}">
                    <a16:rowId xmlns:a16="http://schemas.microsoft.com/office/drawing/2014/main" val="10004"/>
                  </a:ext>
                </a:extLst>
              </a:tr>
              <a:tr h="5586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5) Higher bird density during food irruptions</a:t>
                      </a:r>
                    </a:p>
                  </a:txBody>
                  <a:tcPr/>
                </a:tc>
                <a:tc>
                  <a:txBody>
                    <a:bodyPr/>
                    <a:lstStyle/>
                    <a:p>
                      <a:pPr algn="ctr"/>
                      <a:endParaRPr lang="en-US" sz="3200"/>
                    </a:p>
                  </a:txBody>
                  <a:tcPr/>
                </a:tc>
                <a:tc>
                  <a:txBody>
                    <a:bodyPr/>
                    <a:lstStyle/>
                    <a:p>
                      <a:pPr algn="ctr"/>
                      <a:endParaRPr lang="en-US" sz="3200"/>
                    </a:p>
                  </a:txBody>
                  <a:tcPr/>
                </a:tc>
                <a:tc>
                  <a:txBody>
                    <a:bodyPr/>
                    <a:lstStyle/>
                    <a:p>
                      <a:pPr algn="ctr"/>
                      <a:r>
                        <a:rPr lang="en-US" sz="3200">
                          <a:sym typeface="Wingdings"/>
                        </a:rPr>
                        <a:t></a:t>
                      </a:r>
                      <a:endParaRPr lang="en-US" sz="3200"/>
                    </a:p>
                  </a:txBody>
                  <a:tcPr/>
                </a:tc>
                <a:tc>
                  <a:txBody>
                    <a:bodyPr/>
                    <a:lstStyle/>
                    <a:p>
                      <a:pPr algn="ctr"/>
                      <a:r>
                        <a:rPr lang="en-US" sz="3200">
                          <a:sym typeface="Wingdings"/>
                        </a:rPr>
                        <a:t></a:t>
                      </a:r>
                      <a:endParaRPr lang="en-US" sz="3200"/>
                    </a:p>
                  </a:txBody>
                  <a:tcPr/>
                </a:tc>
                <a:extLst>
                  <a:ext uri="{0D108BD9-81ED-4DB2-BD59-A6C34878D82A}">
                    <a16:rowId xmlns:a16="http://schemas.microsoft.com/office/drawing/2014/main" val="10005"/>
                  </a:ext>
                </a:extLst>
              </a:tr>
              <a:tr h="558642">
                <a:tc>
                  <a:txBody>
                    <a:bodyPr/>
                    <a:lstStyle/>
                    <a:p>
                      <a:r>
                        <a:rPr lang="en-US" sz="1600"/>
                        <a:t>6) Bird density varies with food availability</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ym typeface="Wingdings"/>
                        </a:rPr>
                        <a:t></a:t>
                      </a:r>
                      <a:endParaRPr lang="en-US" sz="32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ym typeface="Wingdings"/>
                        </a:rPr>
                        <a:t></a:t>
                      </a:r>
                      <a:endParaRPr lang="en-US" sz="3200"/>
                    </a:p>
                  </a:txBody>
                  <a:tcPr/>
                </a:tc>
                <a:tc>
                  <a:txBody>
                    <a:bodyPr/>
                    <a:lstStyle/>
                    <a:p>
                      <a:pPr algn="ctr"/>
                      <a:r>
                        <a:rPr lang="en-US" sz="3200">
                          <a:sym typeface="Wingdings"/>
                        </a:rPr>
                        <a:t></a:t>
                      </a:r>
                      <a:endParaRPr lang="en-US" sz="3200"/>
                    </a:p>
                  </a:txBody>
                  <a:tcPr/>
                </a:tc>
                <a:tc>
                  <a:txBody>
                    <a:bodyPr/>
                    <a:lstStyle/>
                    <a:p>
                      <a:pPr algn="ctr"/>
                      <a:r>
                        <a:rPr lang="en-US" sz="3200">
                          <a:sym typeface="Wingdings"/>
                        </a:rPr>
                        <a:t></a:t>
                      </a:r>
                      <a:endParaRPr lang="en-US" sz="3200"/>
                    </a:p>
                  </a:txBody>
                  <a:tcPr/>
                </a:tc>
                <a:extLst>
                  <a:ext uri="{0D108BD9-81ED-4DB2-BD59-A6C34878D82A}">
                    <a16:rowId xmlns:a16="http://schemas.microsoft.com/office/drawing/2014/main" val="10006"/>
                  </a:ext>
                </a:extLst>
              </a:tr>
              <a:tr h="558642">
                <a:tc>
                  <a:txBody>
                    <a:bodyPr/>
                    <a:lstStyle/>
                    <a:p>
                      <a:r>
                        <a:rPr lang="en-US" sz="1600"/>
                        <a:t>8) Log-normal movement distance distribution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ym typeface="Wingdings"/>
                        </a:rPr>
                        <a:t></a:t>
                      </a:r>
                      <a:endParaRPr lang="en-US" sz="3200"/>
                    </a:p>
                  </a:txBody>
                  <a:tcPr/>
                </a:tc>
                <a:tc>
                  <a:txBody>
                    <a:bodyPr/>
                    <a:lstStyle/>
                    <a:p>
                      <a:pPr algn="ctr"/>
                      <a:endParaRPr lang="en-US" sz="32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ym typeface="Wingdings"/>
                        </a:rPr>
                        <a:t></a:t>
                      </a:r>
                      <a:endParaRPr lang="en-US" sz="3200"/>
                    </a:p>
                  </a:txBody>
                  <a:tcPr/>
                </a:tc>
                <a:tc>
                  <a:txBody>
                    <a:bodyPr/>
                    <a:lstStyle/>
                    <a:p>
                      <a:pPr algn="ctr"/>
                      <a:endParaRPr lang="en-US" sz="3200"/>
                    </a:p>
                  </a:txBody>
                  <a:tcPr/>
                </a:tc>
                <a:extLst>
                  <a:ext uri="{0D108BD9-81ED-4DB2-BD59-A6C34878D82A}">
                    <a16:rowId xmlns:a16="http://schemas.microsoft.com/office/drawing/2014/main" val="10007"/>
                  </a:ext>
                </a:extLst>
              </a:tr>
              <a:tr h="558642">
                <a:tc>
                  <a:txBody>
                    <a:bodyPr/>
                    <a:lstStyle/>
                    <a:p>
                      <a:r>
                        <a:rPr lang="en-US" sz="1600"/>
                        <a:t>9) Episodic pest consumption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ym typeface="Wingdings"/>
                        </a:rPr>
                        <a:t></a:t>
                      </a:r>
                      <a:endParaRPr lang="en-US" sz="32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ym typeface="Wingdings"/>
                        </a:rPr>
                        <a:t></a:t>
                      </a:r>
                      <a:endParaRPr lang="en-US" sz="32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ym typeface="Wingdings"/>
                        </a:rPr>
                        <a:t></a:t>
                      </a:r>
                      <a:endParaRPr lang="en-US" sz="32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sym typeface="Wingdings"/>
                        </a:rPr>
                        <a:t></a:t>
                      </a:r>
                      <a:endParaRPr lang="en-US" sz="320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25066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Temporary\shadescape-4 (1).jpg"/>
          <p:cNvPicPr>
            <a:picLocks noChangeAspect="1" noChangeArrowheads="1"/>
          </p:cNvPicPr>
          <p:nvPr/>
        </p:nvPicPr>
        <p:blipFill>
          <a:blip r:embed="rId2" cstate="print"/>
          <a:srcRect/>
          <a:stretch>
            <a:fillRect/>
          </a:stretch>
        </p:blipFill>
        <p:spPr bwMode="auto">
          <a:xfrm>
            <a:off x="-1" y="0"/>
            <a:ext cx="10291486" cy="6858000"/>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Conclusions about foraging theory for the coffee farm model</a:t>
            </a:r>
          </a:p>
        </p:txBody>
      </p:sp>
      <p:sp>
        <p:nvSpPr>
          <p:cNvPr id="3" name="Content Placeholder 2"/>
          <p:cNvSpPr>
            <a:spLocks noGrp="1"/>
          </p:cNvSpPr>
          <p:nvPr>
            <p:ph idx="1"/>
          </p:nvPr>
        </p:nvSpPr>
        <p:spPr>
          <a:xfrm>
            <a:off x="457200" y="1828800"/>
            <a:ext cx="8382000" cy="4800600"/>
          </a:xfrm>
          <a:solidFill>
            <a:schemeClr val="bg2">
              <a:lumMod val="75000"/>
            </a:schemeClr>
          </a:solidFill>
        </p:spPr>
        <p:txBody>
          <a:bodyPr>
            <a:normAutofit/>
          </a:bodyPr>
          <a:lstStyle/>
          <a:p>
            <a:r>
              <a:rPr lang="en-US"/>
              <a:t>Theory must assume birds have the ability to detect and seek profitable foraging locations</a:t>
            </a:r>
          </a:p>
          <a:p>
            <a:endParaRPr lang="en-US"/>
          </a:p>
          <a:p>
            <a:r>
              <a:rPr lang="en-US"/>
              <a:t>Over short (not long) </a:t>
            </a:r>
            <a:br>
              <a:rPr lang="en-US"/>
            </a:br>
            <a:r>
              <a:rPr lang="en-US"/>
              <a:t>distances</a:t>
            </a:r>
          </a:p>
          <a:p>
            <a:pPr lvl="1"/>
            <a:endParaRPr lang="en-US"/>
          </a:p>
        </p:txBody>
      </p:sp>
      <p:pic>
        <p:nvPicPr>
          <p:cNvPr id="4" name="Picture 3"/>
          <p:cNvPicPr>
            <a:picLocks noChangeAspect="1" noChangeArrowheads="1"/>
          </p:cNvPicPr>
          <p:nvPr/>
        </p:nvPicPr>
        <p:blipFill>
          <a:blip r:embed="rId2" cstate="print"/>
          <a:srcRect l="16147" t="10166" r="18824"/>
          <a:stretch>
            <a:fillRect/>
          </a:stretch>
        </p:blipFill>
        <p:spPr bwMode="auto">
          <a:xfrm>
            <a:off x="5715000" y="3733800"/>
            <a:ext cx="2895600" cy="26934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6762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295400"/>
          </a:xfrm>
        </p:spPr>
        <p:txBody>
          <a:bodyPr>
            <a:noAutofit/>
          </a:bodyPr>
          <a:lstStyle/>
          <a:p>
            <a:r>
              <a:rPr lang="en-US" sz="3200"/>
              <a:t>General conclusions about behavior theory for IBMs to assess ecosystem services</a:t>
            </a:r>
          </a:p>
        </p:txBody>
      </p:sp>
      <p:sp>
        <p:nvSpPr>
          <p:cNvPr id="3" name="Content Placeholder 2"/>
          <p:cNvSpPr>
            <a:spLocks noGrp="1"/>
          </p:cNvSpPr>
          <p:nvPr>
            <p:ph idx="1"/>
          </p:nvPr>
        </p:nvSpPr>
        <p:spPr>
          <a:xfrm>
            <a:off x="457200" y="1828800"/>
            <a:ext cx="8382000" cy="4800600"/>
          </a:xfrm>
          <a:solidFill>
            <a:schemeClr val="bg2">
              <a:lumMod val="75000"/>
            </a:schemeClr>
          </a:solidFill>
        </p:spPr>
        <p:txBody>
          <a:bodyPr>
            <a:normAutofit lnSpcReduction="10000"/>
          </a:bodyPr>
          <a:lstStyle/>
          <a:p>
            <a:r>
              <a:rPr lang="en-US"/>
              <a:t>The use of </a:t>
            </a:r>
            <a:r>
              <a:rPr lang="en-US" i="1"/>
              <a:t>multiple</a:t>
            </a:r>
            <a:r>
              <a:rPr lang="en-US"/>
              <a:t> </a:t>
            </a:r>
            <a:r>
              <a:rPr lang="en-US" i="1"/>
              <a:t>observed </a:t>
            </a:r>
            <a:r>
              <a:rPr lang="en-US"/>
              <a:t>patterns to test </a:t>
            </a:r>
            <a:r>
              <a:rPr lang="en-US" i="1"/>
              <a:t>alternative hypotheses </a:t>
            </a:r>
            <a:r>
              <a:rPr lang="en-US"/>
              <a:t>is a productive way to develop theory for individual behavior</a:t>
            </a:r>
          </a:p>
          <a:p>
            <a:endParaRPr lang="en-US"/>
          </a:p>
          <a:p>
            <a:r>
              <a:rPr lang="en-US"/>
              <a:t>Classical behavior theory often fails in individual-based population models</a:t>
            </a:r>
          </a:p>
          <a:p>
            <a:pPr lvl="1"/>
            <a:r>
              <a:rPr lang="en-US"/>
              <a:t>More realistic level of complexity</a:t>
            </a:r>
          </a:p>
          <a:p>
            <a:pPr lvl="1"/>
            <a:r>
              <a:rPr lang="en-US"/>
              <a:t>Feedbacks: </a:t>
            </a:r>
            <a:br>
              <a:rPr lang="en-US"/>
            </a:br>
            <a:r>
              <a:rPr lang="en-US"/>
              <a:t>Behavior affects competition affects behavior</a:t>
            </a:r>
          </a:p>
          <a:p>
            <a:pPr lvl="1"/>
            <a:endParaRPr lang="en-US"/>
          </a:p>
        </p:txBody>
      </p:sp>
    </p:spTree>
    <p:extLst>
      <p:ext uri="{BB962C8B-B14F-4D97-AF65-F5344CB8AC3E}">
        <p14:creationId xmlns:p14="http://schemas.microsoft.com/office/powerpoint/2010/main" val="2480812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a:t>Some results from this model:</a:t>
            </a:r>
          </a:p>
        </p:txBody>
      </p:sp>
      <p:sp>
        <p:nvSpPr>
          <p:cNvPr id="3" name="Content Placeholder 2"/>
          <p:cNvSpPr>
            <a:spLocks noGrp="1"/>
          </p:cNvSpPr>
          <p:nvPr>
            <p:ph idx="1"/>
          </p:nvPr>
        </p:nvSpPr>
        <p:spPr>
          <a:xfrm>
            <a:off x="381000" y="1143000"/>
            <a:ext cx="8534400" cy="4648200"/>
          </a:xfrm>
          <a:solidFill>
            <a:schemeClr val="bg2">
              <a:lumMod val="75000"/>
            </a:schemeClr>
          </a:solidFill>
        </p:spPr>
        <p:txBody>
          <a:bodyPr>
            <a:normAutofit fontScale="85000" lnSpcReduction="20000"/>
          </a:bodyPr>
          <a:lstStyle/>
          <a:p>
            <a:r>
              <a:rPr lang="en-US"/>
              <a:t>Even relatively small areas of tree and shade coffee habitat could support enough birds to suppress CBB in sun coffee</a:t>
            </a:r>
          </a:p>
          <a:p>
            <a:pPr lvl="1"/>
            <a:endParaRPr lang="en-US"/>
          </a:p>
          <a:p>
            <a:r>
              <a:rPr lang="en-US"/>
              <a:t>Fragmentation of tree habitat was unimportant</a:t>
            </a:r>
          </a:p>
          <a:p>
            <a:pPr lvl="1"/>
            <a:endParaRPr lang="en-US"/>
          </a:p>
          <a:p>
            <a:r>
              <a:rPr lang="en-US"/>
              <a:t>When bug-productive habitat was lacking, converting small areas of sun coffee to shade coffee produced a net increase in uninfested coffee</a:t>
            </a:r>
          </a:p>
          <a:p>
            <a:pPr lvl="1"/>
            <a:endParaRPr lang="en-US"/>
          </a:p>
          <a:p>
            <a:r>
              <a:rPr lang="en-US"/>
              <a:t>Too much tree &amp; forest habitat </a:t>
            </a:r>
            <a:r>
              <a:rPr lang="en-US" i="1"/>
              <a:t>reduced</a:t>
            </a:r>
            <a:r>
              <a:rPr lang="en-US"/>
              <a:t> consumption of CBB by birds – too much other good food</a:t>
            </a:r>
          </a:p>
        </p:txBody>
      </p:sp>
      <p:sp>
        <p:nvSpPr>
          <p:cNvPr id="4" name="TextBox 3"/>
          <p:cNvSpPr txBox="1"/>
          <p:nvPr/>
        </p:nvSpPr>
        <p:spPr>
          <a:xfrm>
            <a:off x="304800" y="5943600"/>
            <a:ext cx="8458200" cy="1200329"/>
          </a:xfrm>
          <a:prstGeom prst="rect">
            <a:avLst/>
          </a:prstGeom>
          <a:noFill/>
        </p:spPr>
        <p:txBody>
          <a:bodyPr wrap="square" rtlCol="0">
            <a:spAutoFit/>
          </a:bodyPr>
          <a:lstStyle/>
          <a:p>
            <a:r>
              <a:rPr lang="en-US"/>
              <a:t>Railsback, S. F. and M. D. Johnson. 2014. Effects of land use on bird populations and pest control services on coffee farms. Proceedings of the National Academy of Sciences of the United States of America </a:t>
            </a:r>
            <a:r>
              <a:rPr lang="en-US" b="1"/>
              <a:t>111:6109-6114.</a:t>
            </a:r>
          </a:p>
          <a:p>
            <a:endParaRPr lang="en-US"/>
          </a:p>
        </p:txBody>
      </p:sp>
    </p:spTree>
    <p:extLst>
      <p:ext uri="{BB962C8B-B14F-4D97-AF65-F5344CB8AC3E}">
        <p14:creationId xmlns:p14="http://schemas.microsoft.com/office/powerpoint/2010/main" val="85405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Birds, Beetles, and Coffee</a:t>
            </a:r>
          </a:p>
        </p:txBody>
      </p:sp>
      <p:pic>
        <p:nvPicPr>
          <p:cNvPr id="1026" name="Picture 1"/>
          <p:cNvPicPr preferRelativeResize="0">
            <a:picLocks noChangeAspect="1" noChangeArrowheads="1"/>
          </p:cNvPicPr>
          <p:nvPr/>
        </p:nvPicPr>
        <p:blipFill>
          <a:blip r:embed="rId2" cstate="print"/>
          <a:srcRect/>
          <a:stretch>
            <a:fillRect/>
          </a:stretch>
        </p:blipFill>
        <p:spPr bwMode="auto">
          <a:xfrm>
            <a:off x="685799" y="1905000"/>
            <a:ext cx="3303616" cy="3352800"/>
          </a:xfrm>
          <a:prstGeom prst="rect">
            <a:avLst/>
          </a:prstGeom>
          <a:noFill/>
          <a:ln w="9525">
            <a:noFill/>
            <a:miter lim="800000"/>
            <a:headEnd/>
            <a:tailEnd/>
          </a:ln>
        </p:spPr>
      </p:pic>
      <p:pic>
        <p:nvPicPr>
          <p:cNvPr id="1027" name="Picture 3"/>
          <p:cNvPicPr>
            <a:picLocks noGrp="1" noChangeAspect="1" noChangeArrowheads="1"/>
          </p:cNvPicPr>
          <p:nvPr>
            <p:ph idx="1"/>
          </p:nvPr>
        </p:nvPicPr>
        <p:blipFill>
          <a:blip r:embed="rId3" cstate="print"/>
          <a:srcRect/>
          <a:stretch>
            <a:fillRect/>
          </a:stretch>
        </p:blipFill>
        <p:spPr bwMode="auto">
          <a:xfrm>
            <a:off x="4462604" y="1828800"/>
            <a:ext cx="4452796" cy="2998216"/>
          </a:xfrm>
          <a:prstGeom prst="rect">
            <a:avLst/>
          </a:prstGeom>
          <a:noFill/>
          <a:ln w="9525">
            <a:noFill/>
            <a:miter lim="800000"/>
            <a:headEnd/>
            <a:tailEnd/>
          </a:ln>
        </p:spPr>
      </p:pic>
      <p:sp>
        <p:nvSpPr>
          <p:cNvPr id="6" name="TextBox 5"/>
          <p:cNvSpPr txBox="1"/>
          <p:nvPr/>
        </p:nvSpPr>
        <p:spPr>
          <a:xfrm>
            <a:off x="533400" y="5943600"/>
            <a:ext cx="3369449" cy="830997"/>
          </a:xfrm>
          <a:prstGeom prst="rect">
            <a:avLst/>
          </a:prstGeom>
          <a:noFill/>
        </p:spPr>
        <p:txBody>
          <a:bodyPr wrap="none" rtlCol="0">
            <a:spAutoFit/>
          </a:bodyPr>
          <a:lstStyle/>
          <a:p>
            <a:r>
              <a:rPr lang="en-US" sz="2400"/>
              <a:t>Coffee borer beetle (CBB)</a:t>
            </a:r>
            <a:br>
              <a:rPr lang="en-US" sz="2400"/>
            </a:br>
            <a:r>
              <a:rPr lang="en-US" sz="2400"/>
              <a:t>(bad guy)</a:t>
            </a:r>
          </a:p>
        </p:txBody>
      </p:sp>
      <p:sp>
        <p:nvSpPr>
          <p:cNvPr id="7" name="TextBox 6"/>
          <p:cNvSpPr txBox="1"/>
          <p:nvPr/>
        </p:nvSpPr>
        <p:spPr>
          <a:xfrm>
            <a:off x="4953000" y="5029200"/>
            <a:ext cx="3672608" cy="830997"/>
          </a:xfrm>
          <a:prstGeom prst="rect">
            <a:avLst/>
          </a:prstGeom>
          <a:noFill/>
        </p:spPr>
        <p:txBody>
          <a:bodyPr wrap="none" rtlCol="0">
            <a:spAutoFit/>
          </a:bodyPr>
          <a:lstStyle/>
          <a:p>
            <a:r>
              <a:rPr lang="en-US" sz="2400"/>
              <a:t>Black-throated blue warbler</a:t>
            </a:r>
            <a:br>
              <a:rPr lang="en-US" sz="2400"/>
            </a:br>
            <a:r>
              <a:rPr lang="en-US" sz="2400"/>
              <a:t>(good guy)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descr="C:\Temporary\shadescape-2.jpg"/>
          <p:cNvPicPr>
            <a:picLocks noChangeAspect="1" noChangeArrowheads="1"/>
          </p:cNvPicPr>
          <p:nvPr/>
        </p:nvPicPr>
        <p:blipFill>
          <a:blip r:embed="rId2" cstate="print"/>
          <a:srcRect r="11505"/>
          <a:stretch>
            <a:fillRect/>
          </a:stretch>
        </p:blipFill>
        <p:spPr bwMode="auto">
          <a:xfrm>
            <a:off x="0" y="-6"/>
            <a:ext cx="9144000" cy="6886982"/>
          </a:xfrm>
          <a:prstGeom prst="rect">
            <a:avLst/>
          </a:prstGeom>
          <a:noFill/>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0658" name="Picture 2"/>
          <p:cNvPicPr>
            <a:picLocks noChangeAspect="1" noChangeArrowheads="1"/>
          </p:cNvPicPr>
          <p:nvPr/>
        </p:nvPicPr>
        <p:blipFill>
          <a:blip r:embed="rId3" cstate="print"/>
          <a:srcRect b="52626"/>
          <a:stretch>
            <a:fillRect/>
          </a:stretch>
        </p:blipFill>
        <p:spPr bwMode="auto">
          <a:xfrm>
            <a:off x="3258114" y="4678680"/>
            <a:ext cx="6038286" cy="2103120"/>
          </a:xfrm>
          <a:prstGeom prst="rect">
            <a:avLst/>
          </a:prstGeom>
          <a:noFill/>
          <a:ln w="9525">
            <a:noFill/>
            <a:miter lim="800000"/>
            <a:headEnd/>
            <a:tailEnd/>
          </a:ln>
        </p:spPr>
      </p:pic>
      <p:pic>
        <p:nvPicPr>
          <p:cNvPr id="70659" name="Picture 3"/>
          <p:cNvPicPr>
            <a:picLocks noChangeAspect="1" noChangeArrowheads="1"/>
          </p:cNvPicPr>
          <p:nvPr/>
        </p:nvPicPr>
        <p:blipFill>
          <a:blip r:embed="rId4" cstate="print"/>
          <a:srcRect b="47502"/>
          <a:stretch>
            <a:fillRect/>
          </a:stretch>
        </p:blipFill>
        <p:spPr bwMode="auto">
          <a:xfrm>
            <a:off x="4206240" y="0"/>
            <a:ext cx="4937760" cy="19620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Coffee farms have diverse habitat, with diverse foraging for birds</a:t>
            </a:r>
          </a:p>
        </p:txBody>
      </p:sp>
      <p:pic>
        <p:nvPicPr>
          <p:cNvPr id="4" name="Picture 2"/>
          <p:cNvPicPr>
            <a:picLocks noChangeAspect="1" noChangeArrowheads="1"/>
          </p:cNvPicPr>
          <p:nvPr/>
        </p:nvPicPr>
        <p:blipFill>
          <a:blip r:embed="rId2" cstate="print">
            <a:lum bright="-10000"/>
          </a:blip>
          <a:srcRect/>
          <a:stretch>
            <a:fillRect/>
          </a:stretch>
        </p:blipFill>
        <p:spPr bwMode="auto">
          <a:xfrm>
            <a:off x="990600" y="1444300"/>
            <a:ext cx="7162800" cy="5289867"/>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purpose</a:t>
            </a:r>
          </a:p>
        </p:txBody>
      </p:sp>
      <p:sp>
        <p:nvSpPr>
          <p:cNvPr id="4" name="Content Placeholder 3"/>
          <p:cNvSpPr>
            <a:spLocks noGrp="1"/>
          </p:cNvSpPr>
          <p:nvPr>
            <p:ph idx="1"/>
          </p:nvPr>
        </p:nvSpPr>
        <p:spPr/>
        <p:txBody>
          <a:bodyPr/>
          <a:lstStyle/>
          <a:p>
            <a:endParaRPr lang="en-US"/>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43333" t="41294" r="22667"/>
          <a:stretch>
            <a:fillRect/>
          </a:stretch>
        </p:blipFill>
        <p:spPr bwMode="auto">
          <a:xfrm>
            <a:off x="3352800" y="1981200"/>
            <a:ext cx="2743200" cy="3551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984</TotalTime>
  <Words>1882</Words>
  <Application>Microsoft Office PowerPoint</Application>
  <PresentationFormat>On-screen Show (4:3)</PresentationFormat>
  <Paragraphs>306</Paragraphs>
  <Slides>52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7" baseType="lpstr">
      <vt:lpstr>Arial</vt:lpstr>
      <vt:lpstr>Calibri</vt:lpstr>
      <vt:lpstr>Wingdings</vt:lpstr>
      <vt:lpstr>Office Theme</vt:lpstr>
      <vt:lpstr>Acrobat Document</vt:lpstr>
      <vt:lpstr>Using Purpose and Patterns to Design a Model: The Jamaica Coffee Farm Example</vt:lpstr>
      <vt:lpstr>Some major problems in using IBMs</vt:lpstr>
      <vt:lpstr>Pattern-Oriented Modeling Phase 1: Use patterns to design the model</vt:lpstr>
      <vt:lpstr>Phase 1: Use patterns to design the model</vt:lpstr>
      <vt:lpstr>PowerPoint Presentation</vt:lpstr>
      <vt:lpstr>Birds, Beetles, and Coffee</vt:lpstr>
      <vt:lpstr>PowerPoint Presentation</vt:lpstr>
      <vt:lpstr>Coffee farms have diverse habitat, with diverse foraging for birds</vt:lpstr>
      <vt:lpstr>Model purpose</vt:lpstr>
      <vt:lpstr>Model purpose</vt:lpstr>
      <vt:lpstr>Model purpose--restated</vt:lpstr>
      <vt:lpstr>Model purpose--restated</vt:lpstr>
      <vt:lpstr>How do we design this model?</vt:lpstr>
      <vt:lpstr>What do these patterns tell us about a model’s structure??</vt:lpstr>
      <vt:lpstr>PowerPoint Presentation</vt:lpstr>
      <vt:lpstr>Pattern 1: </vt:lpstr>
      <vt:lpstr>Pattern 3:</vt:lpstr>
      <vt:lpstr>Pattern 4:</vt:lpstr>
      <vt:lpstr>Pattern 5:</vt:lpstr>
      <vt:lpstr>Pattern 6:</vt:lpstr>
      <vt:lpstr>Pattern 9:</vt:lpstr>
      <vt:lpstr>Summary: What the patterns tell us about model’s structure</vt:lpstr>
      <vt:lpstr>What do these patterns tell us about a model’s structure??</vt:lpstr>
      <vt:lpstr>What do these patterns tell us about a model’s structure??</vt:lpstr>
      <vt:lpstr>To potentially reproduce the patterns we need to represent...</vt:lpstr>
      <vt:lpstr>So— Coffee farm model scales and entities:</vt:lpstr>
      <vt:lpstr>So— Coffee farm model processes:</vt:lpstr>
      <vt:lpstr>Details:</vt:lpstr>
      <vt:lpstr>(demo)</vt:lpstr>
      <vt:lpstr>Conclusions for POM model design</vt:lpstr>
      <vt:lpstr>The pattern-oriented theory development cycle</vt:lpstr>
      <vt:lpstr>Foraging theory in the coffee farm model</vt:lpstr>
      <vt:lpstr>Foraging hypothesis 1</vt:lpstr>
      <vt:lpstr>Foraging hypothesis 1</vt:lpstr>
      <vt:lpstr>Foraging hypothesis 2</vt:lpstr>
      <vt:lpstr>Foraging hypothesis 2</vt:lpstr>
      <vt:lpstr>Foraging hypothesis 3</vt:lpstr>
      <vt:lpstr>Charnov (1976) “Marginal value theorem” (cited 3688 times)</vt:lpstr>
      <vt:lpstr>Charnov (1976) “Marginal value theorem”</vt:lpstr>
      <vt:lpstr>Foraging hypotheses</vt:lpstr>
      <vt:lpstr>Foraging hypothesis 4</vt:lpstr>
      <vt:lpstr>Foraging hypotheses</vt:lpstr>
      <vt:lpstr>The pattern-oriented analysis of foraging behavior theory</vt:lpstr>
      <vt:lpstr>Pattern 3: Bird densities are higher in shade vs. sun coffee</vt:lpstr>
      <vt:lpstr>Pattern 5: Birds respond to local food irruptions</vt:lpstr>
      <vt:lpstr>Pattern 5: Birds respond to local food irruptions</vt:lpstr>
      <vt:lpstr>Pattern 8: Bird movement distances, measured hourly, follow a log-normal distribution</vt:lpstr>
      <vt:lpstr>Pattern 8: Log-normal movement distances</vt:lpstr>
      <vt:lpstr>Final score for hypothesized behaviour models:</vt:lpstr>
      <vt:lpstr>Conclusions about foraging theory for the coffee farm model</vt:lpstr>
      <vt:lpstr>General conclusions about behavior theory for IBMs to assess ecosystem services</vt:lpstr>
      <vt:lpstr>Some results from this model:</vt:lpstr>
    </vt:vector>
  </TitlesOfParts>
  <Company>Lang Railsback &amp; Assoc.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Railsback</dc:creator>
  <cp:lastModifiedBy>Liz Ryder</cp:lastModifiedBy>
  <cp:revision>142</cp:revision>
  <dcterms:created xsi:type="dcterms:W3CDTF">2009-11-19T00:50:08Z</dcterms:created>
  <dcterms:modified xsi:type="dcterms:W3CDTF">2018-04-01T17:52:05Z</dcterms:modified>
</cp:coreProperties>
</file>